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5"/>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1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3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ACDF95-248C-46D9-9D1A-F9CA26C03254}" type="doc">
      <dgm:prSet loTypeId="urn:microsoft.com/office/officeart/2005/8/layout/vList3#1" loCatId="list" qsTypeId="urn:microsoft.com/office/officeart/2005/8/quickstyle/3d3" qsCatId="3D" csTypeId="urn:microsoft.com/office/officeart/2005/8/colors/accent1_2" csCatId="accent1" phldr="1"/>
      <dgm:spPr/>
      <dgm:t>
        <a:bodyPr/>
        <a:lstStyle/>
        <a:p>
          <a:endParaRPr lang="en-US"/>
        </a:p>
      </dgm:t>
    </dgm:pt>
    <dgm:pt modelId="{704CFFB6-D94D-49BC-8606-84B9AD581CAE}">
      <dgm:prSet/>
      <dgm:spPr/>
      <dgm:t>
        <a:bodyPr/>
        <a:lstStyle/>
        <a:p>
          <a:pPr rtl="0"/>
          <a:r>
            <a:rPr lang="en-US" dirty="0" smtClean="0">
              <a:latin typeface="Tempus Sans ITC" pitchFamily="82" charset="0"/>
            </a:rPr>
            <a:t>Thanks to all!</a:t>
          </a:r>
          <a:endParaRPr lang="en-US" dirty="0">
            <a:latin typeface="Tempus Sans ITC" pitchFamily="82" charset="0"/>
          </a:endParaRPr>
        </a:p>
      </dgm:t>
    </dgm:pt>
    <dgm:pt modelId="{3F19157C-5012-447E-A536-5CF456E1EF36}" type="parTrans" cxnId="{57A06589-48F5-4FE5-9D06-01385D8F8AC3}">
      <dgm:prSet/>
      <dgm:spPr/>
      <dgm:t>
        <a:bodyPr/>
        <a:lstStyle/>
        <a:p>
          <a:endParaRPr lang="en-US"/>
        </a:p>
      </dgm:t>
    </dgm:pt>
    <dgm:pt modelId="{ED0DE687-E8D2-4D40-AE24-B09EEB927A30}" type="sibTrans" cxnId="{57A06589-48F5-4FE5-9D06-01385D8F8AC3}">
      <dgm:prSet/>
      <dgm:spPr/>
      <dgm:t>
        <a:bodyPr/>
        <a:lstStyle/>
        <a:p>
          <a:endParaRPr lang="en-US"/>
        </a:p>
      </dgm:t>
    </dgm:pt>
    <dgm:pt modelId="{0C20E1CD-7353-4D2F-81A3-AE635CABC544}" type="pres">
      <dgm:prSet presAssocID="{69ACDF95-248C-46D9-9D1A-F9CA26C03254}" presName="linearFlow" presStyleCnt="0">
        <dgm:presLayoutVars>
          <dgm:dir/>
          <dgm:resizeHandles val="exact"/>
        </dgm:presLayoutVars>
      </dgm:prSet>
      <dgm:spPr/>
      <dgm:t>
        <a:bodyPr/>
        <a:lstStyle/>
        <a:p>
          <a:endParaRPr lang="en-US"/>
        </a:p>
      </dgm:t>
    </dgm:pt>
    <dgm:pt modelId="{3E20C37C-342C-4330-9F37-1230506D024C}" type="pres">
      <dgm:prSet presAssocID="{704CFFB6-D94D-49BC-8606-84B9AD581CAE}" presName="composite" presStyleCnt="0"/>
      <dgm:spPr/>
    </dgm:pt>
    <dgm:pt modelId="{5E3E3983-F104-42AD-B0E8-3E6B5EF77F1C}" type="pres">
      <dgm:prSet presAssocID="{704CFFB6-D94D-49BC-8606-84B9AD581CAE}" presName="imgShp" presStyleLbl="fgImgPlace1" presStyleIdx="0" presStyleCnt="1" custLinFactX="-14601" custLinFactNeighborX="-100000" custLinFactNeighborY="2250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pt>
    <dgm:pt modelId="{1A8B6F00-925B-4F84-A696-D1E7B7291CED}" type="pres">
      <dgm:prSet presAssocID="{704CFFB6-D94D-49BC-8606-84B9AD581CAE}" presName="txShp" presStyleLbl="node1" presStyleIdx="0" presStyleCnt="1" custScaleX="133390" custLinFactNeighborX="9203">
        <dgm:presLayoutVars>
          <dgm:bulletEnabled val="1"/>
        </dgm:presLayoutVars>
      </dgm:prSet>
      <dgm:spPr/>
      <dgm:t>
        <a:bodyPr/>
        <a:lstStyle/>
        <a:p>
          <a:endParaRPr lang="en-US"/>
        </a:p>
      </dgm:t>
    </dgm:pt>
  </dgm:ptLst>
  <dgm:cxnLst>
    <dgm:cxn modelId="{ECA15F77-343E-4AB2-B67D-B73D8F12AFA5}" type="presOf" srcId="{704CFFB6-D94D-49BC-8606-84B9AD581CAE}" destId="{1A8B6F00-925B-4F84-A696-D1E7B7291CED}" srcOrd="0" destOrd="0" presId="urn:microsoft.com/office/officeart/2005/8/layout/vList3#1"/>
    <dgm:cxn modelId="{57A06589-48F5-4FE5-9D06-01385D8F8AC3}" srcId="{69ACDF95-248C-46D9-9D1A-F9CA26C03254}" destId="{704CFFB6-D94D-49BC-8606-84B9AD581CAE}" srcOrd="0" destOrd="0" parTransId="{3F19157C-5012-447E-A536-5CF456E1EF36}" sibTransId="{ED0DE687-E8D2-4D40-AE24-B09EEB927A30}"/>
    <dgm:cxn modelId="{CCB79F41-C621-4797-9E97-A2A0362716CA}" type="presOf" srcId="{69ACDF95-248C-46D9-9D1A-F9CA26C03254}" destId="{0C20E1CD-7353-4D2F-81A3-AE635CABC544}" srcOrd="0" destOrd="0" presId="urn:microsoft.com/office/officeart/2005/8/layout/vList3#1"/>
    <dgm:cxn modelId="{6EB763F5-714B-4D2B-B466-BA17664951BE}" type="presParOf" srcId="{0C20E1CD-7353-4D2F-81A3-AE635CABC544}" destId="{3E20C37C-342C-4330-9F37-1230506D024C}" srcOrd="0" destOrd="0" presId="urn:microsoft.com/office/officeart/2005/8/layout/vList3#1"/>
    <dgm:cxn modelId="{FA586B37-7B51-4D8E-97F5-77CF440DE010}" type="presParOf" srcId="{3E20C37C-342C-4330-9F37-1230506D024C}" destId="{5E3E3983-F104-42AD-B0E8-3E6B5EF77F1C}" srcOrd="0" destOrd="0" presId="urn:microsoft.com/office/officeart/2005/8/layout/vList3#1"/>
    <dgm:cxn modelId="{43F9BB74-942C-44A6-8EB3-BF7C06720CBA}" type="presParOf" srcId="{3E20C37C-342C-4330-9F37-1230506D024C}" destId="{1A8B6F00-925B-4F84-A696-D1E7B7291CED}"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625800-EFC5-4A3A-AED9-2BFDB54B410E}" type="datetimeFigureOut">
              <a:rPr lang="en-US" smtClean="0"/>
              <a:pPr/>
              <a:t>5/2/2016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7A6F47-09D0-4C48-B424-1AB221D950F9}" type="slidenum">
              <a:rPr lang="en-US" smtClean="0"/>
              <a:pPr/>
              <a:t>‹#›</a:t>
            </a:fld>
            <a:endParaRPr lang="en-US"/>
          </a:p>
        </p:txBody>
      </p:sp>
    </p:spTree>
    <p:extLst>
      <p:ext uri="{BB962C8B-B14F-4D97-AF65-F5344CB8AC3E}">
        <p14:creationId xmlns:p14="http://schemas.microsoft.com/office/powerpoint/2010/main" val="4146960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10"/>
          <p:cNvGrpSpPr/>
          <p:nvPr/>
        </p:nvGrpSpPr>
        <p:grpSpPr>
          <a:xfrm>
            <a:off x="1" y="1"/>
            <a:ext cx="1728788"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1122363"/>
            <a:ext cx="6593681"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407319"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308133" y="5410202"/>
            <a:ext cx="2057400" cy="365125"/>
          </a:xfrm>
        </p:spPr>
        <p:txBody>
          <a:bodyPr/>
          <a:lstStyle/>
          <a:p>
            <a:fld id="{D695EDA9-5ACE-41EA-8CE4-AE55201CA7D8}" type="datetimeFigureOut">
              <a:rPr lang="en-US" smtClean="0"/>
              <a:pPr/>
              <a:t>5/2/2016</a:t>
            </a:fld>
            <a:endParaRPr lang="en-US" dirty="0"/>
          </a:p>
        </p:txBody>
      </p:sp>
      <p:sp>
        <p:nvSpPr>
          <p:cNvPr id="5" name="Footer Placeholder 4"/>
          <p:cNvSpPr>
            <a:spLocks noGrp="1"/>
          </p:cNvSpPr>
          <p:nvPr>
            <p:ph type="ftr" sz="quarter" idx="11"/>
          </p:nvPr>
        </p:nvSpPr>
        <p:spPr>
          <a:xfrm>
            <a:off x="1407318" y="5410202"/>
            <a:ext cx="3843665" cy="365125"/>
          </a:xfrm>
        </p:spPr>
        <p:txBody>
          <a:bodyPr/>
          <a:lstStyle/>
          <a:p>
            <a:endParaRPr lang="en-US" dirty="0"/>
          </a:p>
        </p:txBody>
      </p:sp>
      <p:sp>
        <p:nvSpPr>
          <p:cNvPr id="6" name="Slide Number Placeholder 5"/>
          <p:cNvSpPr>
            <a:spLocks noGrp="1"/>
          </p:cNvSpPr>
          <p:nvPr>
            <p:ph type="sldNum" sz="quarter" idx="12"/>
          </p:nvPr>
        </p:nvSpPr>
        <p:spPr>
          <a:xfrm>
            <a:off x="7422684" y="5410200"/>
            <a:ext cx="578317" cy="365125"/>
          </a:xfrm>
        </p:spPr>
        <p:txBody>
          <a:bodyPr/>
          <a:lstStyle/>
          <a:p>
            <a:fld id="{9D90B0EF-C8D7-45F9-9F26-3210F8322B7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4304665"/>
            <a:ext cx="7434266"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606426"/>
            <a:ext cx="7434266"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856024" y="5124020"/>
            <a:ext cx="7433144"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609600"/>
            <a:ext cx="7429466"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4419600"/>
            <a:ext cx="7428344"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3365557"/>
            <a:ext cx="6564224"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56058" y="4309919"/>
            <a:ext cx="74295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
        <p:nvSpPr>
          <p:cNvPr id="60" name="TextBox 59"/>
          <p:cNvSpPr txBox="1"/>
          <p:nvPr/>
        </p:nvSpPr>
        <p:spPr>
          <a:xfrm>
            <a:off x="677634" y="732394"/>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7903028" y="276497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2134042"/>
            <a:ext cx="74295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4657655"/>
            <a:ext cx="7428379"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609600"/>
            <a:ext cx="7429499"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674463"/>
            <a:ext cx="2397674"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845939" y="3360263"/>
            <a:ext cx="2406551"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386075" y="2677635"/>
            <a:ext cx="238828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378160" y="3363435"/>
            <a:ext cx="2396873"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5889332" y="2674463"/>
            <a:ext cx="2396226"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5889332" y="3360263"/>
            <a:ext cx="2396226"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609600"/>
            <a:ext cx="74294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4404596"/>
            <a:ext cx="239643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666998"/>
            <a:ext cx="239643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856060" y="4980859"/>
            <a:ext cx="239643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366790" y="4404596"/>
            <a:ext cx="24003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0" y="2666998"/>
            <a:ext cx="2399205"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3365695" y="4980857"/>
            <a:ext cx="24003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5889426" y="4404595"/>
            <a:ext cx="2393056"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2" y="2666998"/>
            <a:ext cx="239622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5889332" y="4980855"/>
            <a:ext cx="2396226"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609600"/>
            <a:ext cx="1503758"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609600"/>
            <a:ext cx="5811443"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419227"/>
            <a:ext cx="74295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856058" y="4424362"/>
            <a:ext cx="74295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2249486"/>
            <a:ext cx="3658792"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2249486"/>
            <a:ext cx="3656408"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619127"/>
            <a:ext cx="74295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7515" y="2249486"/>
            <a:ext cx="3487337"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56058" y="3073398"/>
            <a:ext cx="3658793"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6" y="2249485"/>
            <a:ext cx="348495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3073398"/>
            <a:ext cx="3656408"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609601"/>
            <a:ext cx="2892028"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67150" y="592666"/>
            <a:ext cx="4418407"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2249486"/>
            <a:ext cx="2892028"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609600"/>
            <a:ext cx="4450881"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5541" y="609602"/>
            <a:ext cx="2750018"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6058" y="2249486"/>
            <a:ext cx="4450883"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95EDA9-5ACE-41EA-8CE4-AE55201CA7D8}" type="datetimeFigureOut">
              <a:rPr lang="en-US" smtClean="0"/>
              <a:pPr/>
              <a:t>5/2/2016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D90B0EF-C8D7-45F9-9F26-3210F8322B72}"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0716" y="1"/>
            <a:ext cx="9040416"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618518"/>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5883277"/>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95EDA9-5ACE-41EA-8CE4-AE55201CA7D8}" type="datetimeFigureOut">
              <a:rPr lang="en-US" smtClean="0"/>
              <a:pPr/>
              <a:t>5/2/2016</a:t>
            </a:fld>
            <a:endParaRPr lang="en-US" dirty="0"/>
          </a:p>
        </p:txBody>
      </p:sp>
      <p:sp>
        <p:nvSpPr>
          <p:cNvPr id="5" name="Footer Placeholder 4"/>
          <p:cNvSpPr>
            <a:spLocks noGrp="1"/>
          </p:cNvSpPr>
          <p:nvPr>
            <p:ph type="ftr" sz="quarter" idx="3"/>
          </p:nvPr>
        </p:nvSpPr>
        <p:spPr>
          <a:xfrm>
            <a:off x="856059" y="5883276"/>
            <a:ext cx="4679482"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5883275"/>
            <a:ext cx="578317"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90B0EF-C8D7-45F9-9F26-3210F8322B72}"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Binary_numeral_system" TargetMode="External"/><Relationship Id="rId3" Type="http://schemas.openxmlformats.org/officeDocument/2006/relationships/hyperlink" Target="https://en.wikipedia.org/wiki/Integrated_circuit" TargetMode="External"/><Relationship Id="rId7" Type="http://schemas.openxmlformats.org/officeDocument/2006/relationships/hyperlink" Target="https://en.wikipedia.org/wiki/Sequential_logic" TargetMode="External"/><Relationship Id="rId2" Type="http://schemas.openxmlformats.org/officeDocument/2006/relationships/hyperlink" Target="https://en.wikipedia.org/wiki/Central_processing_unit" TargetMode="External"/><Relationship Id="rId1" Type="http://schemas.openxmlformats.org/officeDocument/2006/relationships/slideLayout" Target="../slideLayouts/slideLayout2.xml"/><Relationship Id="rId6" Type="http://schemas.openxmlformats.org/officeDocument/2006/relationships/hyperlink" Target="https://en.wikipedia.org/wiki/Digital_data" TargetMode="External"/><Relationship Id="rId5" Type="http://schemas.openxmlformats.org/officeDocument/2006/relationships/hyperlink" Target="https://en.wikipedia.org/wiki/Computer_program" TargetMode="External"/><Relationship Id="rId4" Type="http://schemas.openxmlformats.org/officeDocument/2006/relationships/hyperlink" Target="https://en.wikipedia.org/wiki/Processor_register" TargetMode="Externa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7" Type="http://schemas.openxmlformats.org/officeDocument/2006/relationships/image" Target="../media/image5.png"/><Relationship Id="rId2" Type="http://schemas.openxmlformats.org/officeDocument/2006/relationships/hyperlink" Target="http://searchcio-midmarket.techtarget.com/definition/processor" TargetMode="External"/><Relationship Id="rId1" Type="http://schemas.openxmlformats.org/officeDocument/2006/relationships/slideLayout" Target="../slideLayouts/slideLayout2.xml"/><Relationship Id="rId6" Type="http://schemas.openxmlformats.org/officeDocument/2006/relationships/hyperlink" Target="http://searchmobilecomputing.techtarget.com/definition/memory" TargetMode="External"/><Relationship Id="rId5" Type="http://schemas.openxmlformats.org/officeDocument/2006/relationships/hyperlink" Target="http://whatis.techtarget.com/definition/BIOS-basic-input-output-system" TargetMode="External"/><Relationship Id="rId4" Type="http://schemas.openxmlformats.org/officeDocument/2006/relationships/hyperlink" Target="http://searchcio-midmarket.techtarget.com/definition/CPU"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713544">
            <a:off x="427791" y="454263"/>
            <a:ext cx="4504905" cy="92333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3">
            <a:schemeClr val="lt1"/>
          </a:lnRef>
          <a:fillRef idx="1">
            <a:schemeClr val="accent5"/>
          </a:fillRef>
          <a:effectRef idx="1">
            <a:schemeClr val="accent5"/>
          </a:effectRef>
          <a:fontRef idx="minor">
            <a:schemeClr val="lt1"/>
          </a:fontRef>
        </p:style>
        <p:txBody>
          <a:bodyPr wrap="square" rtlCol="0">
            <a:spAutoFit/>
          </a:bodyPr>
          <a:lstStyle/>
          <a:p>
            <a:pPr algn="just"/>
            <a:r>
              <a:rPr lang="en-US" sz="5400" dirty="0" smtClean="0">
                <a:latin typeface="Times New Roman" pitchFamily="18" charset="0"/>
                <a:cs typeface="Times New Roman" pitchFamily="18" charset="0"/>
              </a:rPr>
              <a:t>Microprocessor </a:t>
            </a:r>
            <a:endParaRPr lang="en-US" sz="3600" dirty="0">
              <a:latin typeface="Times New Roman" pitchFamily="18" charset="0"/>
              <a:cs typeface="Times New Roman" pitchFamily="18" charset="0"/>
            </a:endParaRPr>
          </a:p>
        </p:txBody>
      </p:sp>
      <p:sp>
        <p:nvSpPr>
          <p:cNvPr id="8" name="TextBox 7"/>
          <p:cNvSpPr txBox="1"/>
          <p:nvPr/>
        </p:nvSpPr>
        <p:spPr>
          <a:xfrm>
            <a:off x="0" y="3749457"/>
            <a:ext cx="4108053" cy="3108543"/>
          </a:xfrm>
          <a:prstGeom prst="rect">
            <a:avLst/>
          </a:prstGeom>
          <a:ln w="34925">
            <a:noFill/>
          </a:ln>
          <a:effectLst>
            <a:glow rad="228600">
              <a:schemeClr val="accent5">
                <a:satMod val="175000"/>
                <a:alpha val="40000"/>
              </a:schemeClr>
            </a:glow>
          </a:effectLst>
          <a:scene3d>
            <a:camera prst="orthographicFront">
              <a:rot lat="0" lon="0" rev="0"/>
            </a:camera>
            <a:lightRig rig="chilly" dir="t">
              <a:rot lat="0" lon="0" rev="18480000"/>
            </a:lightRig>
          </a:scene3d>
          <a:sp3d prstMaterial="clear">
            <a:bevelT prst="angle"/>
          </a:sp3d>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Team Name: Deadlock</a:t>
            </a:r>
          </a:p>
          <a:p>
            <a:pPr algn="ct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Members</a:t>
            </a:r>
            <a:endPar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endParaRPr>
          </a:p>
          <a:p>
            <a:pPr algn="ct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Name: Md</a:t>
            </a:r>
            <a:r>
              <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 Omar Kaushru</a:t>
            </a:r>
          </a:p>
          <a:p>
            <a:pPr algn="ctr"/>
            <a:r>
              <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Id: </a:t>
            </a: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1401020012</a:t>
            </a:r>
          </a:p>
          <a:p>
            <a:pPr algn="ct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Name: Sajal Acharjee</a:t>
            </a:r>
          </a:p>
          <a:p>
            <a:pPr algn="ctr"/>
            <a:r>
              <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Id:  </a:t>
            </a: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1401020009</a:t>
            </a:r>
            <a:endPar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endParaRPr>
          </a:p>
          <a:p>
            <a:pPr algn="ctr"/>
            <a:r>
              <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Batch: Spring </a:t>
            </a: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14</a:t>
            </a:r>
          </a:p>
          <a:p>
            <a:pPr algn="ct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Semester </a:t>
            </a:r>
            <a:r>
              <a:rPr lang="en-US" sz="2400" b="1" dirty="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 </a:t>
            </a:r>
            <a:r>
              <a:rPr lang="en-US" sz="2400" b="1" dirty="0" smtClean="0">
                <a:solidFill>
                  <a:schemeClr val="bg1"/>
                </a:solidFill>
                <a:effectLst>
                  <a:outerShdw blurRad="75057" dist="38100" dir="5400000" sy="-20000" rotWithShape="0">
                    <a:prstClr val="black">
                      <a:alpha val="25000"/>
                    </a:prstClr>
                  </a:outerShdw>
                </a:effectLst>
                <a:latin typeface="Monotype Corsiva" pitchFamily="66" charset="0"/>
                <a:cs typeface="Times New Roman" pitchFamily="18" charset="0"/>
              </a:rPr>
              <a:t>Spring 16</a:t>
            </a:r>
          </a:p>
        </p:txBody>
      </p:sp>
      <p:sp>
        <p:nvSpPr>
          <p:cNvPr id="14" name="TextBox 13"/>
          <p:cNvSpPr txBox="1"/>
          <p:nvPr/>
        </p:nvSpPr>
        <p:spPr>
          <a:xfrm rot="1685250">
            <a:off x="4995039" y="759712"/>
            <a:ext cx="4267200" cy="1569660"/>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400" b="1" dirty="0" smtClean="0">
                <a:solidFill>
                  <a:schemeClr val="bg1"/>
                </a:solidFill>
                <a:latin typeface="Times New Roman" pitchFamily="18" charset="0"/>
                <a:cs typeface="Times New Roman" pitchFamily="18" charset="0"/>
              </a:rPr>
              <a:t>Course </a:t>
            </a:r>
            <a:r>
              <a:rPr lang="en-US" sz="2400" b="1" dirty="0">
                <a:solidFill>
                  <a:schemeClr val="bg1"/>
                </a:solidFill>
                <a:latin typeface="Times New Roman" pitchFamily="18" charset="0"/>
                <a:cs typeface="Times New Roman" pitchFamily="18" charset="0"/>
              </a:rPr>
              <a:t>title</a:t>
            </a:r>
            <a:r>
              <a:rPr lang="en-US" sz="2400" dirty="0">
                <a:solidFill>
                  <a:schemeClr val="accent4">
                    <a:lumMod val="75000"/>
                  </a:schemeClr>
                </a:solidFill>
                <a:latin typeface="Times New Roman" pitchFamily="18" charset="0"/>
                <a:cs typeface="Times New Roman" pitchFamily="18" charset="0"/>
              </a:rPr>
              <a:t>: </a:t>
            </a:r>
            <a:r>
              <a:rPr lang="en-US" sz="2400" b="1" dirty="0">
                <a:solidFill>
                  <a:schemeClr val="accent4">
                    <a:lumMod val="75000"/>
                  </a:schemeClr>
                </a:solidFill>
                <a:latin typeface="Times New Roman" pitchFamily="18" charset="0"/>
                <a:cs typeface="Times New Roman" pitchFamily="18" charset="0"/>
              </a:rPr>
              <a:t>Digital Electronics &amp; Pulse </a:t>
            </a:r>
            <a:r>
              <a:rPr lang="en-US" sz="2400" b="1" dirty="0" smtClean="0">
                <a:solidFill>
                  <a:schemeClr val="accent4">
                    <a:lumMod val="75000"/>
                  </a:schemeClr>
                </a:solidFill>
                <a:latin typeface="Times New Roman" pitchFamily="18" charset="0"/>
                <a:cs typeface="Times New Roman" pitchFamily="18" charset="0"/>
              </a:rPr>
              <a:t>Technique</a:t>
            </a:r>
            <a:endParaRPr lang="en-US" sz="2400" b="1" dirty="0">
              <a:solidFill>
                <a:schemeClr val="accent4">
                  <a:lumMod val="75000"/>
                </a:schemeClr>
              </a:solidFill>
              <a:latin typeface="Times New Roman" pitchFamily="18" charset="0"/>
              <a:cs typeface="Times New Roman" pitchFamily="18" charset="0"/>
            </a:endParaRPr>
          </a:p>
          <a:p>
            <a:pPr algn="ctr"/>
            <a:r>
              <a:rPr lang="en-US" sz="2400" b="1" dirty="0">
                <a:solidFill>
                  <a:schemeClr val="bg1"/>
                </a:solidFill>
                <a:latin typeface="Times New Roman" pitchFamily="18" charset="0"/>
                <a:cs typeface="Times New Roman" pitchFamily="18" charset="0"/>
              </a:rPr>
              <a:t>Faculty: </a:t>
            </a:r>
            <a:r>
              <a:rPr lang="en-US" sz="2400" b="1" dirty="0">
                <a:solidFill>
                  <a:schemeClr val="bg2"/>
                </a:solidFill>
                <a:latin typeface="Times New Roman" pitchFamily="18" charset="0"/>
                <a:cs typeface="Times New Roman" pitchFamily="18" charset="0"/>
              </a:rPr>
              <a:t>Mr. Khaled Syfullah Fuad </a:t>
            </a:r>
          </a:p>
        </p:txBody>
      </p:sp>
    </p:spTree>
    <p:extLst>
      <p:ext uri="{BB962C8B-B14F-4D97-AF65-F5344CB8AC3E}">
        <p14:creationId xmlns:p14="http://schemas.microsoft.com/office/powerpoint/2010/main" val="12099597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7" name="TextBox 6"/>
          <p:cNvSpPr txBox="1"/>
          <p:nvPr/>
        </p:nvSpPr>
        <p:spPr>
          <a:xfrm>
            <a:off x="381000" y="2362200"/>
            <a:ext cx="8153400" cy="2585323"/>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The </a:t>
            </a:r>
            <a:r>
              <a:rPr lang="en-US" b="1" dirty="0">
                <a:latin typeface="Times New Roman" pitchFamily="18" charset="0"/>
                <a:cs typeface="Times New Roman" pitchFamily="18" charset="0"/>
              </a:rPr>
              <a:t>fact that the IA-64 was made for non-PC environments such as servers. That is why Intel eventually released its own set of 64-bit extensions, which it calls EM64T or IA-32e mode.</a:t>
            </a:r>
          </a:p>
          <a:p>
            <a:pPr algn="just"/>
            <a:r>
              <a:rPr lang="en-US" b="1" dirty="0">
                <a:latin typeface="Times New Roman" pitchFamily="18" charset="0"/>
                <a:cs typeface="Times New Roman" pitchFamily="18" charset="0"/>
              </a:rPr>
              <a:t>To make 64-bit computing a reality, Microsoft began providing trial versions of Windows XP Professional x64 Edition (which supports AMD64 and EM64T) in April 2005.</a:t>
            </a:r>
          </a:p>
          <a:p>
            <a:pPr algn="just"/>
            <a:r>
              <a:rPr lang="en-US" b="1" dirty="0">
                <a:latin typeface="Times New Roman" pitchFamily="18" charset="0"/>
                <a:cs typeface="Times New Roman" pitchFamily="18" charset="0"/>
              </a:rPr>
              <a:t>The 64-bit microprocessor address space allows the processor to work with 2^64 of physical memory.</a:t>
            </a:r>
          </a:p>
          <a:p>
            <a:pPr algn="just"/>
            <a:r>
              <a:rPr lang="en-US" b="1" dirty="0">
                <a:latin typeface="Times New Roman" pitchFamily="18" charset="0"/>
                <a:cs typeface="Times New Roman" pitchFamily="18" charset="0"/>
              </a:rPr>
              <a:t> It can address only 1 </a:t>
            </a:r>
            <a:r>
              <a:rPr lang="en-US" b="1" dirty="0" smtClean="0">
                <a:latin typeface="Times New Roman" pitchFamily="18" charset="0"/>
                <a:cs typeface="Times New Roman" pitchFamily="18" charset="0"/>
              </a:rPr>
              <a:t>Tbyte </a:t>
            </a:r>
            <a:r>
              <a:rPr lang="en-US" b="1" dirty="0">
                <a:latin typeface="Times New Roman" pitchFamily="18" charset="0"/>
                <a:cs typeface="Times New Roman" pitchFamily="18" charset="0"/>
              </a:rPr>
              <a:t>(2^40) of memory</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8" name="TextBox 7"/>
          <p:cNvSpPr txBox="1"/>
          <p:nvPr/>
        </p:nvSpPr>
        <p:spPr>
          <a:xfrm>
            <a:off x="228600" y="838200"/>
            <a:ext cx="8686800" cy="1508105"/>
          </a:xfrm>
          <a:prstGeom prst="rect">
            <a:avLst/>
          </a:prstGeom>
          <a:noFill/>
        </p:spPr>
        <p:txBody>
          <a:bodyPr wrap="square" rtlCol="0">
            <a:spAutoFit/>
          </a:bodyPr>
          <a:lstStyle/>
          <a:p>
            <a:pPr algn="just"/>
            <a:r>
              <a:rPr lang="en-US" sz="2000" b="1" u="sng" dirty="0">
                <a:latin typeface="Times New Roman" pitchFamily="18" charset="0"/>
                <a:cs typeface="Times New Roman" pitchFamily="18" charset="0"/>
              </a:rPr>
              <a:t>The Microprocessor(64 bit):</a:t>
            </a:r>
            <a:endParaRPr lang="en-US" sz="2000" b="1" dirty="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Now </a:t>
            </a:r>
            <a:r>
              <a:rPr lang="en-US" b="1" dirty="0">
                <a:latin typeface="Times New Roman" pitchFamily="18" charset="0"/>
                <a:cs typeface="Times New Roman" pitchFamily="18" charset="0"/>
              </a:rPr>
              <a:t>we are in the midst of another major architectural jump moving from 32-bit to 64-bit. IA-64 was first announced in 1994 as a CPU development project with Intel and HP.  The first technical details were made available in October 1997. The result was the IA-64 architecture and Itanium chip, which was officially released in 2001.</a:t>
            </a:r>
          </a:p>
        </p:txBody>
      </p:sp>
      <p:pic>
        <p:nvPicPr>
          <p:cNvPr id="9" name="Picture 8"/>
          <p:cNvPicPr/>
          <p:nvPr/>
        </p:nvPicPr>
        <p:blipFill>
          <a:blip r:embed="rId2"/>
          <a:srcRect/>
          <a:stretch>
            <a:fillRect/>
          </a:stretch>
        </p:blipFill>
        <p:spPr bwMode="auto">
          <a:xfrm>
            <a:off x="5029200" y="4419600"/>
            <a:ext cx="3429000" cy="2286000"/>
          </a:xfrm>
          <a:prstGeom prst="rect">
            <a:avLst/>
          </a:prstGeom>
          <a:noFill/>
          <a:ln w="9525">
            <a:noFill/>
            <a:miter lim="800000"/>
            <a:headEnd/>
            <a:tailEnd/>
          </a:ln>
        </p:spPr>
      </p:pic>
    </p:spTree>
    <p:extLst>
      <p:ext uri="{BB962C8B-B14F-4D97-AF65-F5344CB8AC3E}">
        <p14:creationId xmlns:p14="http://schemas.microsoft.com/office/powerpoint/2010/main" val="28487182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0600" y="228600"/>
            <a:ext cx="74676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a:t>
            </a:r>
            <a:r>
              <a:rPr lang="en-US" sz="3600" dirty="0">
                <a:solidFill>
                  <a:schemeClr val="bg1"/>
                </a:solidFill>
                <a:latin typeface="Times New Roman" pitchFamily="18" charset="0"/>
                <a:cs typeface="Times New Roman" pitchFamily="18" charset="0"/>
              </a:rPr>
              <a:t>microprocessor</a:t>
            </a:r>
          </a:p>
        </p:txBody>
      </p:sp>
      <p:sp>
        <p:nvSpPr>
          <p:cNvPr id="6" name="TextBox 5"/>
          <p:cNvSpPr txBox="1"/>
          <p:nvPr/>
        </p:nvSpPr>
        <p:spPr>
          <a:xfrm>
            <a:off x="914400" y="1295400"/>
            <a:ext cx="7467600" cy="2923877"/>
          </a:xfrm>
          <a:prstGeom prst="rect">
            <a:avLst/>
          </a:prstGeom>
          <a:noFill/>
        </p:spPr>
        <p:txBody>
          <a:bodyPr wrap="square" rtlCol="0">
            <a:spAutoFit/>
          </a:bodyPr>
          <a:lstStyle/>
          <a:p>
            <a:pPr algn="just"/>
            <a:r>
              <a:rPr lang="en-US" sz="2000" b="1" u="sng" dirty="0">
                <a:latin typeface="Times New Roman" pitchFamily="18" charset="0"/>
                <a:cs typeface="Times New Roman" pitchFamily="18" charset="0"/>
              </a:rPr>
              <a:t>The hardware architecture of 8086 and 8088 processors</a:t>
            </a:r>
            <a:r>
              <a:rPr lang="en-US" sz="2000" b="1" u="sng" dirty="0" smtClean="0">
                <a:latin typeface="Times New Roman" pitchFamily="18" charset="0"/>
                <a:cs typeface="Times New Roman" pitchFamily="18" charset="0"/>
              </a:rPr>
              <a:t>:</a:t>
            </a:r>
          </a:p>
          <a:p>
            <a:pPr algn="just"/>
            <a:endParaRPr lang="en-US" sz="2000" b="1" dirty="0" smtClean="0">
              <a:latin typeface="Times New Roman" pitchFamily="18" charset="0"/>
              <a:cs typeface="Times New Roman" pitchFamily="18" charset="0"/>
            </a:endParaRPr>
          </a:p>
          <a:p>
            <a:pPr marL="285750" indent="-285750" algn="just">
              <a:buFontTx/>
              <a:buChar char="-"/>
            </a:pPr>
            <a:r>
              <a:rPr lang="en-US" b="1" dirty="0" smtClean="0">
                <a:latin typeface="Times New Roman" pitchFamily="18" charset="0"/>
                <a:cs typeface="Times New Roman" pitchFamily="18" charset="0"/>
              </a:rPr>
              <a:t>The </a:t>
            </a:r>
            <a:r>
              <a:rPr lang="en-US" b="1" dirty="0">
                <a:latin typeface="Times New Roman" pitchFamily="18" charset="0"/>
                <a:cs typeface="Times New Roman" pitchFamily="18" charset="0"/>
              </a:rPr>
              <a:t>microprocessors 8086 and 8088 were both made of HMOS technology with an IC circuitry equivalent to ≈ 29000 transistors. (</a:t>
            </a:r>
            <a:r>
              <a:rPr lang="en-US" b="1" i="1" dirty="0">
                <a:latin typeface="Times New Roman" pitchFamily="18" charset="0"/>
                <a:cs typeface="Times New Roman" pitchFamily="18" charset="0"/>
              </a:rPr>
              <a:t>HMOS: high performance metal oxide semiconductor</a:t>
            </a:r>
            <a:r>
              <a:rPr lang="en-US" b="1" dirty="0" smtClean="0">
                <a:latin typeface="Times New Roman" pitchFamily="18" charset="0"/>
                <a:cs typeface="Times New Roman" pitchFamily="18" charset="0"/>
              </a:rPr>
              <a:t>).</a:t>
            </a:r>
          </a:p>
          <a:p>
            <a:pPr marL="285750" indent="-285750" algn="just">
              <a:buFontTx/>
              <a:buChar char="-"/>
            </a:pPr>
            <a:endParaRPr lang="en-US" b="1" dirty="0">
              <a:latin typeface="Times New Roman" pitchFamily="18" charset="0"/>
              <a:cs typeface="Times New Roman" pitchFamily="18" charset="0"/>
            </a:endParaRPr>
          </a:p>
          <a:p>
            <a:pPr marL="285750" indent="-285750" algn="just" hangingPunct="0">
              <a:buFontTx/>
              <a:buChar char="-"/>
            </a:pPr>
            <a:r>
              <a:rPr lang="en-US" b="1" dirty="0" smtClean="0">
                <a:latin typeface="Times New Roman" pitchFamily="18" charset="0"/>
                <a:cs typeface="Times New Roman" pitchFamily="18" charset="0"/>
              </a:rPr>
              <a:t>Unlike </a:t>
            </a:r>
            <a:r>
              <a:rPr lang="en-US" b="1" dirty="0">
                <a:latin typeface="Times New Roman" pitchFamily="18" charset="0"/>
                <a:cs typeface="Times New Roman" pitchFamily="18" charset="0"/>
              </a:rPr>
              <a:t>the software model, the hardware architecture of 8088 microprocessor is different from that of </a:t>
            </a:r>
            <a:r>
              <a:rPr lang="en-US" b="1" dirty="0" smtClean="0">
                <a:latin typeface="Times New Roman" pitchFamily="18" charset="0"/>
                <a:cs typeface="Times New Roman" pitchFamily="18" charset="0"/>
              </a:rPr>
              <a:t>8086.</a:t>
            </a:r>
          </a:p>
          <a:p>
            <a:pPr marL="285750" lvl="0" indent="-285750" algn="just" hangingPunct="0">
              <a:buFontTx/>
              <a:buChar char="-"/>
            </a:pPr>
            <a:r>
              <a:rPr lang="en-US" b="1" dirty="0">
                <a:latin typeface="Times New Roman" pitchFamily="18" charset="0"/>
                <a:cs typeface="Times New Roman" pitchFamily="18" charset="0"/>
              </a:rPr>
              <a:t>Both processors are housed in a 40-pin dual in-line package, with many of the pins having multiple fictions or Multiplexed. </a:t>
            </a:r>
          </a:p>
        </p:txBody>
      </p:sp>
      <p:pic>
        <p:nvPicPr>
          <p:cNvPr id="7" name="Picture 6"/>
          <p:cNvPicPr/>
          <p:nvPr/>
        </p:nvPicPr>
        <p:blipFill>
          <a:blip r:embed="rId2"/>
          <a:srcRect/>
          <a:stretch>
            <a:fillRect/>
          </a:stretch>
        </p:blipFill>
        <p:spPr bwMode="auto">
          <a:xfrm>
            <a:off x="5105400" y="4267200"/>
            <a:ext cx="3276600" cy="2286000"/>
          </a:xfrm>
          <a:prstGeom prst="rect">
            <a:avLst/>
          </a:prstGeom>
          <a:noFill/>
          <a:ln w="9525">
            <a:noFill/>
            <a:miter lim="800000"/>
            <a:headEnd/>
            <a:tailEnd/>
          </a:ln>
        </p:spPr>
      </p:pic>
    </p:spTree>
    <p:extLst>
      <p:ext uri="{BB962C8B-B14F-4D97-AF65-F5344CB8AC3E}">
        <p14:creationId xmlns:p14="http://schemas.microsoft.com/office/powerpoint/2010/main" val="321512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7200" y="228600"/>
            <a:ext cx="8458200" cy="584775"/>
          </a:xfrm>
          <a:prstGeom prst="rect">
            <a:avLst/>
          </a:prstGeom>
          <a:noFill/>
        </p:spPr>
        <p:txBody>
          <a:bodyPr wrap="square" rtlCol="0">
            <a:spAutoFit/>
          </a:bodyPr>
          <a:lstStyle/>
          <a:p>
            <a:pPr algn="ctr"/>
            <a:r>
              <a:rPr lang="en-US" sz="3200" b="1" dirty="0">
                <a:solidFill>
                  <a:schemeClr val="bg1"/>
                </a:solidFill>
                <a:latin typeface="Times New Roman" pitchFamily="18" charset="0"/>
                <a:cs typeface="Times New Roman" pitchFamily="18" charset="0"/>
              </a:rPr>
              <a:t>Main </a:t>
            </a:r>
            <a:r>
              <a:rPr lang="en-US" sz="3200" b="1" dirty="0" smtClean="0">
                <a:solidFill>
                  <a:schemeClr val="bg1"/>
                </a:solidFill>
                <a:latin typeface="Times New Roman" pitchFamily="18" charset="0"/>
                <a:cs typeface="Times New Roman" pitchFamily="18" charset="0"/>
              </a:rPr>
              <a:t>components of microprocessor (cont.)</a:t>
            </a:r>
            <a:endParaRPr lang="en-US" sz="3200" b="1" dirty="0">
              <a:solidFill>
                <a:schemeClr val="bg1"/>
              </a:solidFill>
              <a:latin typeface="Times New Roman" pitchFamily="18" charset="0"/>
              <a:cs typeface="Times New Roman" pitchFamily="18" charset="0"/>
            </a:endParaRPr>
          </a:p>
        </p:txBody>
      </p:sp>
      <p:sp>
        <p:nvSpPr>
          <p:cNvPr id="6" name="TextBox 5"/>
          <p:cNvSpPr txBox="1"/>
          <p:nvPr/>
        </p:nvSpPr>
        <p:spPr>
          <a:xfrm>
            <a:off x="914400" y="1981200"/>
            <a:ext cx="7620000" cy="3293209"/>
          </a:xfrm>
          <a:prstGeom prst="rect">
            <a:avLst/>
          </a:prstGeom>
          <a:noFill/>
        </p:spPr>
        <p:txBody>
          <a:bodyPr wrap="square" rtlCol="0">
            <a:spAutoFit/>
          </a:bodyPr>
          <a:lstStyle/>
          <a:p>
            <a:pPr algn="just"/>
            <a:r>
              <a:rPr lang="en-US" sz="2800" b="1" u="sng" dirty="0">
                <a:latin typeface="Times New Roman" pitchFamily="18" charset="0"/>
                <a:cs typeface="Times New Roman" pitchFamily="18" charset="0"/>
              </a:rPr>
              <a:t>The Modes of Operation</a:t>
            </a:r>
            <a:r>
              <a:rPr lang="en-US" sz="2000" b="1" u="sng" dirty="0">
                <a:latin typeface="Times New Roman" pitchFamily="18" charset="0"/>
                <a:cs typeface="Times New Roman" pitchFamily="18" charset="0"/>
              </a:rPr>
              <a:t>:</a:t>
            </a:r>
            <a:r>
              <a:rPr lang="en-US" sz="2000" b="1" dirty="0">
                <a:latin typeface="Times New Roman" pitchFamily="18" charset="0"/>
                <a:cs typeface="Times New Roman" pitchFamily="18" charset="0"/>
              </a:rPr>
              <a:t> </a:t>
            </a:r>
            <a:endParaRPr lang="en-US" sz="2000" b="1" dirty="0" smtClean="0">
              <a:latin typeface="Times New Roman" pitchFamily="18" charset="0"/>
              <a:cs typeface="Times New Roman" pitchFamily="18" charset="0"/>
            </a:endParaRPr>
          </a:p>
          <a:p>
            <a:pPr algn="just"/>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 The microprocessors 8086 and 8088 can be configured to work in two modes: The Minimum mode and the Maximum mode. </a:t>
            </a:r>
          </a:p>
          <a:p>
            <a:pPr algn="just"/>
            <a:r>
              <a:rPr lang="en-US" sz="2000" b="1" dirty="0">
                <a:latin typeface="Times New Roman" pitchFamily="18" charset="0"/>
                <a:cs typeface="Times New Roman" pitchFamily="18" charset="0"/>
              </a:rPr>
              <a:t>- The Minimum mode is used for single processor system, where 8086/8088 directly generates all the necessary control signals.</a:t>
            </a:r>
          </a:p>
          <a:p>
            <a:pPr algn="just"/>
            <a:r>
              <a:rPr lang="en-US" sz="2000" b="1" dirty="0">
                <a:latin typeface="Times New Roman" pitchFamily="18" charset="0"/>
                <a:cs typeface="Times New Roman" pitchFamily="18" charset="0"/>
              </a:rPr>
              <a:t> - The Maximum mode is designed for multiprocessor systems, where an additional “Bus-controller” IC is required to generate the control signals. The processors control the Bus-controller using status-code</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281841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rcRect/>
          <a:stretch>
            <a:fillRect/>
          </a:stretch>
        </p:blipFill>
        <p:spPr bwMode="auto">
          <a:xfrm>
            <a:off x="685800" y="990600"/>
            <a:ext cx="7924800" cy="4267200"/>
          </a:xfrm>
          <a:prstGeom prst="rect">
            <a:avLst/>
          </a:prstGeom>
          <a:noFill/>
          <a:ln w="9525">
            <a:noFill/>
            <a:miter lim="800000"/>
            <a:headEnd/>
            <a:tailEnd/>
          </a:ln>
        </p:spPr>
      </p:pic>
      <p:sp>
        <p:nvSpPr>
          <p:cNvPr id="5" name="TextBox 4"/>
          <p:cNvSpPr txBox="1"/>
          <p:nvPr/>
        </p:nvSpPr>
        <p:spPr>
          <a:xfrm>
            <a:off x="381000" y="228600"/>
            <a:ext cx="84582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Main </a:t>
            </a:r>
            <a:r>
              <a:rPr lang="en-US" sz="3600" dirty="0" smtClean="0">
                <a:solidFill>
                  <a:schemeClr val="bg1"/>
                </a:solidFill>
                <a:latin typeface="Times New Roman" pitchFamily="18" charset="0"/>
                <a:cs typeface="Times New Roman" pitchFamily="18" charset="0"/>
              </a:rPr>
              <a:t>components of microprocessor (cont.)</a:t>
            </a:r>
            <a:endParaRPr lang="en-US" sz="3600" dirty="0">
              <a:solidFill>
                <a:schemeClr val="bg1"/>
              </a:solidFill>
              <a:latin typeface="Times New Roman" pitchFamily="18" charset="0"/>
              <a:cs typeface="Times New Roman" pitchFamily="18" charset="0"/>
            </a:endParaRPr>
          </a:p>
        </p:txBody>
      </p:sp>
      <p:sp>
        <p:nvSpPr>
          <p:cNvPr id="6" name="TextBox 5"/>
          <p:cNvSpPr txBox="1"/>
          <p:nvPr/>
        </p:nvSpPr>
        <p:spPr>
          <a:xfrm>
            <a:off x="2895600" y="5486400"/>
            <a:ext cx="34290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Figure: </a:t>
            </a:r>
            <a:r>
              <a:rPr lang="en-US" sz="2000" b="1" dirty="0">
                <a:latin typeface="Times New Roman" pitchFamily="18" charset="0"/>
                <a:cs typeface="Times New Roman" pitchFamily="18" charset="0"/>
              </a:rPr>
              <a:t>The Modes of </a:t>
            </a:r>
            <a:r>
              <a:rPr lang="en-US" sz="2000" b="1" dirty="0" smtClean="0">
                <a:latin typeface="Times New Roman" pitchFamily="18" charset="0"/>
                <a:cs typeface="Times New Roman" pitchFamily="18" charset="0"/>
              </a:rPr>
              <a:t>Operation</a:t>
            </a:r>
            <a:endParaRPr lang="en-US" dirty="0">
              <a:solidFill>
                <a:srgbClr val="00B0F0"/>
              </a:solidFill>
              <a:latin typeface="Times New Roman" pitchFamily="18" charset="0"/>
              <a:cs typeface="Times New Roman" pitchFamily="18" charset="0"/>
            </a:endParaRPr>
          </a:p>
        </p:txBody>
      </p:sp>
    </p:spTree>
    <p:extLst>
      <p:ext uri="{BB962C8B-B14F-4D97-AF65-F5344CB8AC3E}">
        <p14:creationId xmlns:p14="http://schemas.microsoft.com/office/powerpoint/2010/main" val="806977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458200" cy="523220"/>
          </a:xfrm>
          <a:prstGeom prst="rect">
            <a:avLst/>
          </a:prstGeom>
          <a:noFill/>
        </p:spPr>
        <p:txBody>
          <a:bodyPr wrap="square" rtlCol="0">
            <a:spAutoFit/>
          </a:bodyPr>
          <a:lstStyle/>
          <a:p>
            <a:pPr algn="ctr"/>
            <a:r>
              <a:rPr lang="en-US" sz="2800" b="1" dirty="0">
                <a:solidFill>
                  <a:schemeClr val="bg1"/>
                </a:solidFill>
                <a:latin typeface="Times New Roman" pitchFamily="18" charset="0"/>
                <a:cs typeface="Times New Roman" pitchFamily="18" charset="0"/>
              </a:rPr>
              <a:t>Main </a:t>
            </a:r>
            <a:r>
              <a:rPr lang="en-US" sz="2800" b="1" dirty="0" smtClean="0">
                <a:solidFill>
                  <a:schemeClr val="bg1"/>
                </a:solidFill>
                <a:latin typeface="Times New Roman" pitchFamily="18" charset="0"/>
                <a:cs typeface="Times New Roman" pitchFamily="18" charset="0"/>
              </a:rPr>
              <a:t>components of microprocessor (cont.)</a:t>
            </a:r>
            <a:endParaRPr lang="en-US" sz="2800" b="1" dirty="0">
              <a:solidFill>
                <a:schemeClr val="bg1"/>
              </a:solidFill>
              <a:latin typeface="Times New Roman" pitchFamily="18" charset="0"/>
              <a:cs typeface="Times New Roman" pitchFamily="18" charset="0"/>
            </a:endParaRPr>
          </a:p>
        </p:txBody>
      </p:sp>
      <p:sp>
        <p:nvSpPr>
          <p:cNvPr id="6" name="TextBox 5"/>
          <p:cNvSpPr txBox="1"/>
          <p:nvPr/>
        </p:nvSpPr>
        <p:spPr>
          <a:xfrm>
            <a:off x="519545" y="6444631"/>
            <a:ext cx="6781800" cy="369332"/>
          </a:xfrm>
          <a:prstGeom prst="rect">
            <a:avLst/>
          </a:prstGeom>
          <a:noFill/>
        </p:spPr>
        <p:txBody>
          <a:bodyPr wrap="square" rtlCol="0">
            <a:spAutoFit/>
          </a:bodyPr>
          <a:lstStyle/>
          <a:p>
            <a:pPr algn="just"/>
            <a:r>
              <a:rPr lang="en-US" b="1" dirty="0" smtClean="0">
                <a:solidFill>
                  <a:srgbClr val="00B0F0"/>
                </a:solidFill>
                <a:latin typeface="Times New Roman" pitchFamily="18" charset="0"/>
                <a:cs typeface="Times New Roman" pitchFamily="18" charset="0"/>
              </a:rPr>
              <a:t>Figure : </a:t>
            </a:r>
            <a:r>
              <a:rPr lang="en-US" b="1" dirty="0">
                <a:solidFill>
                  <a:srgbClr val="00B0F0"/>
                </a:solidFill>
                <a:latin typeface="Times New Roman" pitchFamily="18" charset="0"/>
                <a:cs typeface="Times New Roman" pitchFamily="18" charset="0"/>
              </a:rPr>
              <a:t>The Pin-configuration of 8086 Microprocessor </a:t>
            </a:r>
            <a:r>
              <a:rPr lang="en-US" b="1" dirty="0" smtClean="0">
                <a:solidFill>
                  <a:srgbClr val="00B0F0"/>
                </a:solidFill>
                <a:latin typeface="Times New Roman" pitchFamily="18" charset="0"/>
                <a:cs typeface="Times New Roman" pitchFamily="18" charset="0"/>
              </a:rPr>
              <a:t>IC</a:t>
            </a:r>
            <a:endParaRPr lang="en-US" b="1" dirty="0">
              <a:solidFill>
                <a:srgbClr val="00B0F0"/>
              </a:solidFill>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a:srcRect/>
          <a:stretch>
            <a:fillRect/>
          </a:stretch>
        </p:blipFill>
        <p:spPr bwMode="auto">
          <a:xfrm>
            <a:off x="5410200" y="914400"/>
            <a:ext cx="2947987" cy="5410200"/>
          </a:xfrm>
          <a:prstGeom prst="rect">
            <a:avLst/>
          </a:prstGeom>
          <a:noFill/>
          <a:ln w="9525">
            <a:noFill/>
            <a:miter lim="800000"/>
            <a:headEnd/>
            <a:tailEnd/>
          </a:ln>
          <a:effectLst/>
        </p:spPr>
      </p:pic>
      <p:pic>
        <p:nvPicPr>
          <p:cNvPr id="1028" name="Picture 4" descr="C:\Users\Sajal Acharjee\Desktop\Capture.PNG"/>
          <p:cNvPicPr>
            <a:picLocks noChangeAspect="1" noChangeArrowheads="1"/>
          </p:cNvPicPr>
          <p:nvPr/>
        </p:nvPicPr>
        <p:blipFill>
          <a:blip r:embed="rId3"/>
          <a:srcRect/>
          <a:stretch>
            <a:fillRect/>
          </a:stretch>
        </p:blipFill>
        <p:spPr bwMode="auto">
          <a:xfrm>
            <a:off x="762000" y="914400"/>
            <a:ext cx="4651366" cy="5410200"/>
          </a:xfrm>
          <a:prstGeom prst="rect">
            <a:avLst/>
          </a:prstGeom>
          <a:noFill/>
        </p:spPr>
      </p:pic>
    </p:spTree>
    <p:extLst>
      <p:ext uri="{BB962C8B-B14F-4D97-AF65-F5344CB8AC3E}">
        <p14:creationId xmlns:p14="http://schemas.microsoft.com/office/powerpoint/2010/main" val="4263087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52600" y="381000"/>
            <a:ext cx="5096267" cy="646331"/>
          </a:xfrm>
          <a:prstGeom prst="rect">
            <a:avLst/>
          </a:prstGeom>
        </p:spPr>
        <p:txBody>
          <a:bodyPr wrap="none">
            <a:spAutoFit/>
          </a:bodyPr>
          <a:lstStyle/>
          <a:p>
            <a:r>
              <a:rPr lang="en-US" sz="3600" dirty="0">
                <a:solidFill>
                  <a:schemeClr val="bg1"/>
                </a:solidFill>
                <a:latin typeface="Times New Roman" pitchFamily="18" charset="0"/>
                <a:cs typeface="Times New Roman" pitchFamily="18" charset="0"/>
              </a:rPr>
              <a:t>Knowledge one must have</a:t>
            </a:r>
          </a:p>
        </p:txBody>
      </p:sp>
      <p:sp>
        <p:nvSpPr>
          <p:cNvPr id="5" name="TextBox 4"/>
          <p:cNvSpPr txBox="1"/>
          <p:nvPr/>
        </p:nvSpPr>
        <p:spPr>
          <a:xfrm>
            <a:off x="1371600" y="1371600"/>
            <a:ext cx="6248400" cy="1015663"/>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To</a:t>
            </a:r>
            <a:r>
              <a:rPr lang="en-US" sz="2000" b="1" i="1" dirty="0" smtClean="0">
                <a:latin typeface="Times New Roman" pitchFamily="18" charset="0"/>
                <a:cs typeface="Times New Roman" pitchFamily="18" charset="0"/>
              </a:rPr>
              <a:t> </a:t>
            </a:r>
            <a:r>
              <a:rPr lang="en-US" sz="2000" b="1" dirty="0">
                <a:latin typeface="Times New Roman" pitchFamily="18" charset="0"/>
                <a:cs typeface="Times New Roman" pitchFamily="18" charset="0"/>
              </a:rPr>
              <a:t>build a </a:t>
            </a:r>
            <a:r>
              <a:rPr lang="en-US" sz="2000" b="1" dirty="0" smtClean="0">
                <a:latin typeface="Times New Roman" pitchFamily="18" charset="0"/>
                <a:cs typeface="Times New Roman" pitchFamily="18" charset="0"/>
              </a:rPr>
              <a:t>microprocessor </a:t>
            </a:r>
            <a:r>
              <a:rPr lang="en-US" sz="2000" b="1" i="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a person must know </a:t>
            </a:r>
            <a:r>
              <a:rPr lang="en-US" sz="2000" b="1" dirty="0">
                <a:latin typeface="Times New Roman" pitchFamily="18" charset="0"/>
                <a:cs typeface="Times New Roman" pitchFamily="18" charset="0"/>
              </a:rPr>
              <a:t>about digital </a:t>
            </a:r>
            <a:r>
              <a:rPr lang="en-US" sz="2000" b="1" dirty="0" smtClean="0">
                <a:latin typeface="Times New Roman" pitchFamily="18" charset="0"/>
                <a:cs typeface="Times New Roman" pitchFamily="18" charset="0"/>
              </a:rPr>
              <a:t>logic design, CMOS, NMOS, PMOS, transistor, logic gates, designing capability, analytic capability, etc. </a:t>
            </a:r>
            <a:endParaRPr lang="en-US" sz="2000" b="1" dirty="0">
              <a:latin typeface="Times New Roman" pitchFamily="18" charset="0"/>
              <a:cs typeface="Times New Roman" pitchFamily="18" charset="0"/>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743200"/>
            <a:ext cx="5042676" cy="365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0026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0" y="228600"/>
            <a:ext cx="6554358" cy="646331"/>
          </a:xfrm>
          <a:prstGeom prst="rect">
            <a:avLst/>
          </a:prstGeom>
        </p:spPr>
        <p:txBody>
          <a:bodyPr wrap="none">
            <a:spAutoFit/>
          </a:bodyPr>
          <a:lstStyle/>
          <a:p>
            <a:r>
              <a:rPr lang="en-US" sz="3600" b="1" dirty="0">
                <a:solidFill>
                  <a:schemeClr val="bg1"/>
                </a:solidFill>
                <a:latin typeface="Times New Roman" pitchFamily="18" charset="0"/>
                <a:cs typeface="Times New Roman" pitchFamily="18" charset="0"/>
              </a:rPr>
              <a:t>Applications of Microprocessors</a:t>
            </a:r>
          </a:p>
        </p:txBody>
      </p:sp>
      <p:sp>
        <p:nvSpPr>
          <p:cNvPr id="5" name="TextBox 4"/>
          <p:cNvSpPr txBox="1"/>
          <p:nvPr/>
        </p:nvSpPr>
        <p:spPr>
          <a:xfrm>
            <a:off x="457200" y="1066800"/>
            <a:ext cx="8686800" cy="1477328"/>
          </a:xfrm>
          <a:prstGeom prst="rect">
            <a:avLst/>
          </a:prstGeom>
          <a:noFill/>
        </p:spPr>
        <p:txBody>
          <a:bodyPr wrap="square" rtlCol="0">
            <a:spAutoFit/>
          </a:bodyPr>
          <a:lstStyle/>
          <a:p>
            <a:pPr algn="just"/>
            <a:r>
              <a:rPr lang="en-US" b="1" dirty="0">
                <a:latin typeface="Times New Roman" pitchFamily="18" charset="0"/>
                <a:cs typeface="Times New Roman" pitchFamily="18" charset="0"/>
              </a:rPr>
              <a:t>Microprocessors are a mass storage device. The availability of low cost, low power and small weight, computing capability makes it useful in different applications.</a:t>
            </a:r>
          </a:p>
          <a:p>
            <a:pPr algn="just"/>
            <a:r>
              <a:rPr lang="en-US" b="1" dirty="0">
                <a:latin typeface="Times New Roman" pitchFamily="18" charset="0"/>
                <a:cs typeface="Times New Roman" pitchFamily="18" charset="0"/>
              </a:rPr>
              <a:t>Now a days, a microprocessor based systems are used in instructions, automatic testing product, speed control of motors, traffic light control , light control of furnaces etc. Some of the important areas are mentioned below</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6" name="TextBox 5"/>
          <p:cNvSpPr txBox="1"/>
          <p:nvPr/>
        </p:nvSpPr>
        <p:spPr>
          <a:xfrm>
            <a:off x="256308" y="2667000"/>
            <a:ext cx="5611091" cy="646331"/>
          </a:xfrm>
          <a:prstGeom prst="rect">
            <a:avLst/>
          </a:prstGeom>
          <a:noFill/>
        </p:spPr>
        <p:txBody>
          <a:bodyPr wrap="square" rtlCol="0">
            <a:spAutoFit/>
          </a:bodyPr>
          <a:lstStyle/>
          <a:p>
            <a:pPr algn="just"/>
            <a:r>
              <a:rPr lang="en-US" b="1" u="sng" dirty="0">
                <a:latin typeface="Times New Roman" pitchFamily="18" charset="0"/>
                <a:cs typeface="Times New Roman" pitchFamily="18" charset="0"/>
              </a:rPr>
              <a:t>Instrumentation</a:t>
            </a:r>
            <a:r>
              <a:rPr lang="en-US" u="sng" dirty="0">
                <a:solidFill>
                  <a:srgbClr val="00B0F0"/>
                </a:solidFill>
                <a:latin typeface="Times New Roman" pitchFamily="18" charset="0"/>
                <a:cs typeface="Times New Roman" pitchFamily="18" charset="0"/>
              </a:rPr>
              <a:t>:</a:t>
            </a:r>
            <a:endParaRPr lang="en-US" dirty="0">
              <a:solidFill>
                <a:srgbClr val="00B0F0"/>
              </a:solidFill>
              <a:latin typeface="Times New Roman" pitchFamily="18" charset="0"/>
              <a:cs typeface="Times New Roman" pitchFamily="18" charset="0"/>
            </a:endParaRPr>
          </a:p>
          <a:p>
            <a:pPr algn="just"/>
            <a:r>
              <a:rPr lang="en-US" b="1" dirty="0">
                <a:latin typeface="Times New Roman" pitchFamily="18" charset="0"/>
                <a:cs typeface="Times New Roman" pitchFamily="18" charset="0"/>
              </a:rPr>
              <a:t>It is very useful in the field of instrumentation</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838200" y="3962400"/>
            <a:ext cx="2590800" cy="1752600"/>
          </a:xfrm>
          <a:prstGeom prst="rect">
            <a:avLst/>
          </a:prstGeom>
          <a:noFill/>
          <a:ln w="9525">
            <a:noFill/>
            <a:miter lim="800000"/>
            <a:headEnd/>
            <a:tailEnd/>
          </a:ln>
        </p:spPr>
      </p:pic>
      <p:sp>
        <p:nvSpPr>
          <p:cNvPr id="8" name="TextBox 7"/>
          <p:cNvSpPr txBox="1"/>
          <p:nvPr/>
        </p:nvSpPr>
        <p:spPr>
          <a:xfrm>
            <a:off x="838200" y="5943600"/>
            <a:ext cx="2514600" cy="646331"/>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Fig: Frequency Counters</a:t>
            </a:r>
            <a:endParaRPr lang="en-US" b="1" dirty="0">
              <a:latin typeface="Times New Roman" pitchFamily="18" charset="0"/>
              <a:cs typeface="Times New Roman" pitchFamily="18" charset="0"/>
            </a:endParaRPr>
          </a:p>
        </p:txBody>
      </p:sp>
      <p:sp>
        <p:nvSpPr>
          <p:cNvPr id="9" name="TextBox 8"/>
          <p:cNvSpPr txBox="1"/>
          <p:nvPr/>
        </p:nvSpPr>
        <p:spPr>
          <a:xfrm>
            <a:off x="914400" y="3429000"/>
            <a:ext cx="2514600" cy="369332"/>
          </a:xfrm>
          <a:prstGeom prst="rect">
            <a:avLst/>
          </a:prstGeom>
          <a:noFill/>
        </p:spPr>
        <p:txBody>
          <a:bodyPr wrap="square" rtlCol="0">
            <a:spAutoFit/>
          </a:bodyPr>
          <a:lstStyle/>
          <a:p>
            <a:pPr marL="285750" indent="-285750" algn="just">
              <a:buFont typeface="Wingdings" pitchFamily="2" charset="2"/>
              <a:buChar char="v"/>
            </a:pPr>
            <a:r>
              <a:rPr lang="en-US" b="1" dirty="0" smtClean="0">
                <a:latin typeface="Times New Roman" pitchFamily="18" charset="0"/>
                <a:cs typeface="Times New Roman" pitchFamily="18" charset="0"/>
              </a:rPr>
              <a:t>Frequency Counters</a:t>
            </a:r>
            <a:endParaRPr lang="en-US" b="1" dirty="0">
              <a:latin typeface="Times New Roman" pitchFamily="18" charset="0"/>
              <a:cs typeface="Times New Roman" pitchFamily="18" charset="0"/>
            </a:endParaRPr>
          </a:p>
        </p:txBody>
      </p:sp>
      <p:sp>
        <p:nvSpPr>
          <p:cNvPr id="10" name="TextBox 9"/>
          <p:cNvSpPr txBox="1"/>
          <p:nvPr/>
        </p:nvSpPr>
        <p:spPr>
          <a:xfrm>
            <a:off x="5257800" y="3465731"/>
            <a:ext cx="2514600" cy="369332"/>
          </a:xfrm>
          <a:prstGeom prst="rect">
            <a:avLst/>
          </a:prstGeom>
          <a:noFill/>
        </p:spPr>
        <p:txBody>
          <a:bodyPr wrap="square" rtlCol="0">
            <a:spAutoFit/>
          </a:bodyPr>
          <a:lstStyle/>
          <a:p>
            <a:pPr marL="285750" lvl="0" indent="-285750" algn="just">
              <a:buFont typeface="Wingdings" pitchFamily="2" charset="2"/>
              <a:buChar char="v"/>
            </a:pPr>
            <a:r>
              <a:rPr lang="en-US" b="1" dirty="0">
                <a:latin typeface="Times New Roman" pitchFamily="18" charset="0"/>
                <a:cs typeface="Times New Roman" pitchFamily="18" charset="0"/>
              </a:rPr>
              <a:t>Function generators</a:t>
            </a:r>
          </a:p>
        </p:txBody>
      </p:sp>
      <p:pic>
        <p:nvPicPr>
          <p:cNvPr id="11" name="Picture 10"/>
          <p:cNvPicPr/>
          <p:nvPr/>
        </p:nvPicPr>
        <p:blipFill>
          <a:blip r:embed="rId3"/>
          <a:srcRect/>
          <a:stretch>
            <a:fillRect/>
          </a:stretch>
        </p:blipFill>
        <p:spPr bwMode="auto">
          <a:xfrm>
            <a:off x="5181600" y="4038600"/>
            <a:ext cx="2836545" cy="1566545"/>
          </a:xfrm>
          <a:prstGeom prst="rect">
            <a:avLst/>
          </a:prstGeom>
          <a:noFill/>
          <a:ln w="9525">
            <a:noFill/>
            <a:miter lim="800000"/>
            <a:headEnd/>
            <a:tailEnd/>
          </a:ln>
        </p:spPr>
      </p:pic>
      <p:sp>
        <p:nvSpPr>
          <p:cNvPr id="12" name="TextBox 11"/>
          <p:cNvSpPr txBox="1"/>
          <p:nvPr/>
        </p:nvSpPr>
        <p:spPr>
          <a:xfrm>
            <a:off x="5562600" y="5867400"/>
            <a:ext cx="2466109" cy="646331"/>
          </a:xfrm>
          <a:prstGeom prst="rect">
            <a:avLst/>
          </a:prstGeom>
          <a:noFill/>
        </p:spPr>
        <p:txBody>
          <a:bodyPr wrap="square" rtlCol="0">
            <a:spAutoFit/>
          </a:bodyPr>
          <a:lstStyle/>
          <a:p>
            <a:pPr lvl="0" algn="ctr"/>
            <a:r>
              <a:rPr lang="en-US" b="1" dirty="0" smtClean="0">
                <a:latin typeface="Times New Roman" pitchFamily="18" charset="0"/>
                <a:cs typeface="Times New Roman" pitchFamily="18" charset="0"/>
              </a:rPr>
              <a:t>Fig: </a:t>
            </a:r>
            <a:r>
              <a:rPr lang="en-US" b="1" dirty="0">
                <a:latin typeface="Times New Roman" pitchFamily="18" charset="0"/>
                <a:cs typeface="Times New Roman" pitchFamily="18" charset="0"/>
              </a:rPr>
              <a:t>Function </a:t>
            </a:r>
            <a:r>
              <a:rPr lang="en-US" b="1" dirty="0" smtClean="0">
                <a:latin typeface="Times New Roman" pitchFamily="18" charset="0"/>
                <a:cs typeface="Times New Roman" pitchFamily="18" charset="0"/>
              </a:rPr>
              <a:t>generators</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67488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533400"/>
            <a:ext cx="7796642" cy="646331"/>
          </a:xfrm>
          <a:prstGeom prst="rect">
            <a:avLst/>
          </a:prstGeom>
        </p:spPr>
        <p:txBody>
          <a:bodyPr wrap="square">
            <a:spAutoFit/>
          </a:bodyPr>
          <a:lstStyle/>
          <a:p>
            <a:pPr algn="just"/>
            <a:r>
              <a:rPr lang="en-US" sz="3600" b="1" dirty="0">
                <a:solidFill>
                  <a:schemeClr val="bg1"/>
                </a:solidFill>
                <a:latin typeface="Times New Roman" pitchFamily="18" charset="0"/>
                <a:cs typeface="Times New Roman" pitchFamily="18" charset="0"/>
              </a:rPr>
              <a:t>Applications of </a:t>
            </a:r>
            <a:r>
              <a:rPr lang="en-US" sz="3600" b="1" dirty="0" smtClean="0">
                <a:solidFill>
                  <a:schemeClr val="bg1"/>
                </a:solidFill>
                <a:latin typeface="Times New Roman" pitchFamily="18" charset="0"/>
                <a:cs typeface="Times New Roman" pitchFamily="18" charset="0"/>
              </a:rPr>
              <a:t>Microprocessors(cont.)</a:t>
            </a:r>
            <a:endParaRPr lang="en-US" sz="3600" b="1" dirty="0">
              <a:solidFill>
                <a:schemeClr val="bg1"/>
              </a:solidFill>
              <a:latin typeface="Times New Roman" pitchFamily="18" charset="0"/>
              <a:cs typeface="Times New Roman" pitchFamily="18" charset="0"/>
            </a:endParaRPr>
          </a:p>
        </p:txBody>
      </p:sp>
      <p:sp>
        <p:nvSpPr>
          <p:cNvPr id="5" name="TextBox 4"/>
          <p:cNvSpPr txBox="1"/>
          <p:nvPr/>
        </p:nvSpPr>
        <p:spPr>
          <a:xfrm>
            <a:off x="1066800" y="1828800"/>
            <a:ext cx="3352800" cy="400110"/>
          </a:xfrm>
          <a:prstGeom prst="rect">
            <a:avLst/>
          </a:prstGeom>
          <a:noFill/>
        </p:spPr>
        <p:txBody>
          <a:bodyPr wrap="square" rtlCol="0">
            <a:spAutoFit/>
          </a:bodyPr>
          <a:lstStyle/>
          <a:p>
            <a:pPr marL="285750" lvl="0" indent="-285750" algn="just">
              <a:buFont typeface="Wingdings" pitchFamily="2" charset="2"/>
              <a:buChar char="v"/>
            </a:pPr>
            <a:r>
              <a:rPr lang="en-US" sz="2000" b="1" dirty="0">
                <a:latin typeface="Times New Roman" pitchFamily="18" charset="0"/>
                <a:cs typeface="Times New Roman" pitchFamily="18" charset="0"/>
              </a:rPr>
              <a:t>Frequency </a:t>
            </a:r>
            <a:r>
              <a:rPr lang="en-US" sz="2000" b="1" dirty="0" smtClean="0">
                <a:latin typeface="Times New Roman" pitchFamily="18" charset="0"/>
                <a:cs typeface="Times New Roman" pitchFamily="18" charset="0"/>
              </a:rPr>
              <a:t>synthesizers</a:t>
            </a:r>
            <a:endParaRPr lang="en-US" sz="2000" b="1" dirty="0">
              <a:latin typeface="Times New Roman" pitchFamily="18" charset="0"/>
              <a:cs typeface="Times New Roman" pitchFamily="18" charset="0"/>
            </a:endParaRPr>
          </a:p>
        </p:txBody>
      </p:sp>
      <p:pic>
        <p:nvPicPr>
          <p:cNvPr id="6" name="Picture 5"/>
          <p:cNvPicPr/>
          <p:nvPr/>
        </p:nvPicPr>
        <p:blipFill>
          <a:blip r:embed="rId2"/>
          <a:srcRect/>
          <a:stretch>
            <a:fillRect/>
          </a:stretch>
        </p:blipFill>
        <p:spPr bwMode="auto">
          <a:xfrm>
            <a:off x="1143000" y="2514600"/>
            <a:ext cx="3276600" cy="2514600"/>
          </a:xfrm>
          <a:prstGeom prst="rect">
            <a:avLst/>
          </a:prstGeom>
          <a:noFill/>
          <a:ln w="9525">
            <a:noFill/>
            <a:miter lim="800000"/>
            <a:headEnd/>
            <a:tailEnd/>
          </a:ln>
        </p:spPr>
      </p:pic>
      <p:sp>
        <p:nvSpPr>
          <p:cNvPr id="7" name="TextBox 6"/>
          <p:cNvSpPr txBox="1"/>
          <p:nvPr/>
        </p:nvSpPr>
        <p:spPr>
          <a:xfrm>
            <a:off x="1066800" y="5486400"/>
            <a:ext cx="3352800" cy="369332"/>
          </a:xfrm>
          <a:prstGeom prst="rect">
            <a:avLst/>
          </a:prstGeom>
          <a:noFill/>
        </p:spPr>
        <p:txBody>
          <a:bodyPr wrap="square" rtlCol="0">
            <a:spAutoFit/>
          </a:bodyPr>
          <a:lstStyle/>
          <a:p>
            <a:pPr lvl="0"/>
            <a:r>
              <a:rPr lang="en-US" b="1" dirty="0" smtClean="0">
                <a:latin typeface="Times New Roman" pitchFamily="18" charset="0"/>
                <a:cs typeface="Times New Roman" pitchFamily="18" charset="0"/>
              </a:rPr>
              <a:t>Figure: </a:t>
            </a:r>
            <a:r>
              <a:rPr lang="en-US" b="1" dirty="0">
                <a:latin typeface="Times New Roman" pitchFamily="18" charset="0"/>
                <a:cs typeface="Times New Roman" pitchFamily="18" charset="0"/>
              </a:rPr>
              <a:t>Frequency </a:t>
            </a:r>
            <a:r>
              <a:rPr lang="en-US" b="1" dirty="0" smtClean="0">
                <a:latin typeface="Times New Roman" pitchFamily="18" charset="0"/>
                <a:cs typeface="Times New Roman" pitchFamily="18" charset="0"/>
              </a:rPr>
              <a:t>synthesizers</a:t>
            </a:r>
            <a:endParaRPr lang="en-US" b="1" dirty="0">
              <a:latin typeface="Times New Roman" pitchFamily="18" charset="0"/>
              <a:cs typeface="Times New Roman" pitchFamily="18" charset="0"/>
            </a:endParaRPr>
          </a:p>
        </p:txBody>
      </p:sp>
      <p:sp>
        <p:nvSpPr>
          <p:cNvPr id="8" name="TextBox 7"/>
          <p:cNvSpPr txBox="1"/>
          <p:nvPr/>
        </p:nvSpPr>
        <p:spPr>
          <a:xfrm>
            <a:off x="5257800" y="1905000"/>
            <a:ext cx="2895600" cy="400110"/>
          </a:xfrm>
          <a:prstGeom prst="rect">
            <a:avLst/>
          </a:prstGeom>
          <a:noFill/>
        </p:spPr>
        <p:txBody>
          <a:bodyPr wrap="square" rtlCol="0">
            <a:spAutoFit/>
          </a:bodyPr>
          <a:lstStyle/>
          <a:p>
            <a:pPr marL="285750" lvl="0" indent="-285750" algn="just">
              <a:buFont typeface="Wingdings" pitchFamily="2" charset="2"/>
              <a:buChar char="v"/>
            </a:pPr>
            <a:r>
              <a:rPr lang="en-US" sz="2000" b="1" dirty="0">
                <a:latin typeface="Times New Roman" pitchFamily="18" charset="0"/>
                <a:cs typeface="Times New Roman" pitchFamily="18" charset="0"/>
              </a:rPr>
              <a:t>Spectrum </a:t>
            </a:r>
            <a:r>
              <a:rPr lang="en-US" sz="2000" b="1" dirty="0" smtClean="0">
                <a:latin typeface="Times New Roman" pitchFamily="18" charset="0"/>
                <a:cs typeface="Times New Roman" pitchFamily="18" charset="0"/>
              </a:rPr>
              <a:t>analyses</a:t>
            </a:r>
            <a:endParaRPr lang="en-US" sz="2000" b="1" dirty="0">
              <a:latin typeface="Times New Roman" pitchFamily="18" charset="0"/>
              <a:cs typeface="Times New Roman" pitchFamily="18" charset="0"/>
            </a:endParaRPr>
          </a:p>
        </p:txBody>
      </p:sp>
      <p:pic>
        <p:nvPicPr>
          <p:cNvPr id="9" name="Picture 8"/>
          <p:cNvPicPr/>
          <p:nvPr/>
        </p:nvPicPr>
        <p:blipFill>
          <a:blip r:embed="rId3"/>
          <a:srcRect/>
          <a:stretch>
            <a:fillRect/>
          </a:stretch>
        </p:blipFill>
        <p:spPr bwMode="auto">
          <a:xfrm>
            <a:off x="5105400" y="2514600"/>
            <a:ext cx="3429000" cy="2438400"/>
          </a:xfrm>
          <a:prstGeom prst="rect">
            <a:avLst/>
          </a:prstGeom>
          <a:noFill/>
          <a:ln w="9525">
            <a:noFill/>
            <a:miter lim="800000"/>
            <a:headEnd/>
            <a:tailEnd/>
          </a:ln>
        </p:spPr>
      </p:pic>
      <p:sp>
        <p:nvSpPr>
          <p:cNvPr id="10" name="TextBox 9"/>
          <p:cNvSpPr txBox="1"/>
          <p:nvPr/>
        </p:nvSpPr>
        <p:spPr>
          <a:xfrm>
            <a:off x="5334000" y="5486400"/>
            <a:ext cx="2895600" cy="369332"/>
          </a:xfrm>
          <a:prstGeom prst="rect">
            <a:avLst/>
          </a:prstGeom>
          <a:noFill/>
        </p:spPr>
        <p:txBody>
          <a:bodyPr wrap="square" rtlCol="0">
            <a:spAutoFit/>
          </a:bodyPr>
          <a:lstStyle/>
          <a:p>
            <a:pPr lvl="0" algn="just"/>
            <a:r>
              <a:rPr lang="en-US" b="1" dirty="0" smtClean="0">
                <a:latin typeface="Times New Roman" pitchFamily="18" charset="0"/>
                <a:cs typeface="Times New Roman" pitchFamily="18" charset="0"/>
              </a:rPr>
              <a:t>Figure: Spectrum </a:t>
            </a:r>
            <a:r>
              <a:rPr lang="en-US" b="1" dirty="0">
                <a:latin typeface="Times New Roman" pitchFamily="18" charset="0"/>
                <a:cs typeface="Times New Roman" pitchFamily="18" charset="0"/>
              </a:rPr>
              <a:t>analyses</a:t>
            </a:r>
          </a:p>
        </p:txBody>
      </p:sp>
    </p:spTree>
    <p:extLst>
      <p:ext uri="{BB962C8B-B14F-4D97-AF65-F5344CB8AC3E}">
        <p14:creationId xmlns:p14="http://schemas.microsoft.com/office/powerpoint/2010/main" val="41230510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533399"/>
            <a:ext cx="7796642" cy="646331"/>
          </a:xfrm>
          <a:prstGeom prst="rect">
            <a:avLst/>
          </a:prstGeom>
        </p:spPr>
        <p:txBody>
          <a:bodyPr wrap="square">
            <a:spAutoFit/>
          </a:bodyPr>
          <a:lstStyle/>
          <a:p>
            <a:pPr algn="just"/>
            <a:r>
              <a:rPr lang="en-US" sz="3600" b="1" dirty="0">
                <a:solidFill>
                  <a:schemeClr val="bg1"/>
                </a:solidFill>
                <a:latin typeface="Times New Roman" pitchFamily="18" charset="0"/>
                <a:cs typeface="Times New Roman" pitchFamily="18" charset="0"/>
              </a:rPr>
              <a:t>Applications of </a:t>
            </a:r>
            <a:r>
              <a:rPr lang="en-US" sz="3600" b="1" dirty="0" smtClean="0">
                <a:solidFill>
                  <a:schemeClr val="bg1"/>
                </a:solidFill>
                <a:latin typeface="Times New Roman" pitchFamily="18" charset="0"/>
                <a:cs typeface="Times New Roman" pitchFamily="18" charset="0"/>
              </a:rPr>
              <a:t>Microprocessors(cont.)</a:t>
            </a:r>
            <a:endParaRPr lang="en-US" sz="3600" b="1" dirty="0">
              <a:solidFill>
                <a:schemeClr val="bg1"/>
              </a:solidFill>
              <a:latin typeface="Times New Roman" pitchFamily="18" charset="0"/>
              <a:cs typeface="Times New Roman" pitchFamily="18" charset="0"/>
            </a:endParaRPr>
          </a:p>
        </p:txBody>
      </p:sp>
      <p:sp>
        <p:nvSpPr>
          <p:cNvPr id="5" name="TextBox 4"/>
          <p:cNvSpPr txBox="1"/>
          <p:nvPr/>
        </p:nvSpPr>
        <p:spPr>
          <a:xfrm>
            <a:off x="762000" y="1600200"/>
            <a:ext cx="6477000" cy="1015663"/>
          </a:xfrm>
          <a:prstGeom prst="rect">
            <a:avLst/>
          </a:prstGeom>
          <a:noFill/>
        </p:spPr>
        <p:txBody>
          <a:bodyPr wrap="square" rtlCol="0">
            <a:spAutoFit/>
          </a:bodyPr>
          <a:lstStyle/>
          <a:p>
            <a:r>
              <a:rPr lang="en-US" sz="2000" b="1" u="sng" dirty="0">
                <a:latin typeface="Times New Roman" pitchFamily="18" charset="0"/>
                <a:cs typeface="Times New Roman" pitchFamily="18" charset="0"/>
              </a:rPr>
              <a:t>Control:</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Microprocessor based controllers are available in </a:t>
            </a:r>
            <a:r>
              <a:rPr lang="en-US" sz="2000" b="1" dirty="0" smtClean="0">
                <a:latin typeface="Times New Roman" pitchFamily="18" charset="0"/>
                <a:cs typeface="Times New Roman" pitchFamily="18" charset="0"/>
              </a:rPr>
              <a:t>home.</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Such </a:t>
            </a:r>
            <a:r>
              <a:rPr lang="en-US" sz="2000" b="1" dirty="0" smtClean="0">
                <a:latin typeface="Times New Roman" pitchFamily="18" charset="0"/>
                <a:cs typeface="Times New Roman" pitchFamily="18" charset="0"/>
              </a:rPr>
              <a:t>as:</a:t>
            </a:r>
            <a:endParaRPr lang="en-US" sz="2000" b="1" dirty="0">
              <a:latin typeface="Times New Roman" pitchFamily="18" charset="0"/>
              <a:cs typeface="Times New Roman" pitchFamily="18" charset="0"/>
            </a:endParaRPr>
          </a:p>
        </p:txBody>
      </p:sp>
      <p:sp>
        <p:nvSpPr>
          <p:cNvPr id="6" name="TextBox 5"/>
          <p:cNvSpPr txBox="1"/>
          <p:nvPr/>
        </p:nvSpPr>
        <p:spPr>
          <a:xfrm>
            <a:off x="1219200" y="3048000"/>
            <a:ext cx="2286000" cy="400110"/>
          </a:xfrm>
          <a:prstGeom prst="rect">
            <a:avLst/>
          </a:prstGeom>
          <a:noFill/>
        </p:spPr>
        <p:txBody>
          <a:bodyPr wrap="square" rtlCol="0">
            <a:spAutoFit/>
          </a:bodyPr>
          <a:lstStyle/>
          <a:p>
            <a:pPr marL="285750" lvl="0" indent="-285750" algn="just">
              <a:buFont typeface="Wingdings" pitchFamily="2" charset="2"/>
              <a:buChar char="v"/>
            </a:pPr>
            <a:r>
              <a:rPr lang="en-US" sz="2000" b="1" dirty="0">
                <a:latin typeface="Times New Roman" pitchFamily="18" charset="0"/>
                <a:cs typeface="Times New Roman" pitchFamily="18" charset="0"/>
              </a:rPr>
              <a:t>Microwave </a:t>
            </a:r>
            <a:r>
              <a:rPr lang="en-US" sz="2000" b="1" dirty="0" smtClean="0">
                <a:latin typeface="Times New Roman" pitchFamily="18" charset="0"/>
                <a:cs typeface="Times New Roman" pitchFamily="18" charset="0"/>
              </a:rPr>
              <a:t>oven</a:t>
            </a:r>
            <a:endParaRPr lang="en-US" sz="2000" b="1" dirty="0">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914400" y="3581400"/>
            <a:ext cx="3124200" cy="1981200"/>
          </a:xfrm>
          <a:prstGeom prst="rect">
            <a:avLst/>
          </a:prstGeom>
          <a:noFill/>
          <a:ln w="9525">
            <a:noFill/>
            <a:miter lim="800000"/>
            <a:headEnd/>
            <a:tailEnd/>
          </a:ln>
        </p:spPr>
      </p:pic>
      <p:sp>
        <p:nvSpPr>
          <p:cNvPr id="8" name="TextBox 7"/>
          <p:cNvSpPr txBox="1"/>
          <p:nvPr/>
        </p:nvSpPr>
        <p:spPr>
          <a:xfrm>
            <a:off x="914400" y="5791200"/>
            <a:ext cx="3048000" cy="400110"/>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Figure: Microwave oven</a:t>
            </a:r>
            <a:endParaRPr lang="en-US" sz="2000" b="1" dirty="0">
              <a:latin typeface="Times New Roman" pitchFamily="18" charset="0"/>
              <a:cs typeface="Times New Roman" pitchFamily="18" charset="0"/>
            </a:endParaRPr>
          </a:p>
        </p:txBody>
      </p:sp>
      <p:sp>
        <p:nvSpPr>
          <p:cNvPr id="9" name="Rectangle 8"/>
          <p:cNvSpPr/>
          <p:nvPr/>
        </p:nvSpPr>
        <p:spPr>
          <a:xfrm>
            <a:off x="5486400" y="2895600"/>
            <a:ext cx="2416302" cy="400110"/>
          </a:xfrm>
          <a:prstGeom prst="rect">
            <a:avLst/>
          </a:prstGeom>
        </p:spPr>
        <p:txBody>
          <a:bodyPr wrap="none">
            <a:spAutoFit/>
          </a:bodyPr>
          <a:lstStyle/>
          <a:p>
            <a:pPr marL="285750" lvl="0" indent="-285750" algn="just">
              <a:buFont typeface="Wingdings" pitchFamily="2" charset="2"/>
              <a:buChar char="v"/>
            </a:pPr>
            <a:r>
              <a:rPr lang="en-US" sz="2000" b="1" dirty="0">
                <a:latin typeface="Times New Roman" pitchFamily="18" charset="0"/>
                <a:cs typeface="Times New Roman" pitchFamily="18" charset="0"/>
              </a:rPr>
              <a:t>Washing </a:t>
            </a:r>
            <a:r>
              <a:rPr lang="en-US" sz="2000" b="1" dirty="0" smtClean="0">
                <a:latin typeface="Times New Roman" pitchFamily="18" charset="0"/>
                <a:cs typeface="Times New Roman" pitchFamily="18" charset="0"/>
              </a:rPr>
              <a:t>machine</a:t>
            </a:r>
            <a:endParaRPr lang="en-US" sz="2000" b="1" dirty="0">
              <a:latin typeface="Times New Roman" pitchFamily="18" charset="0"/>
              <a:cs typeface="Times New Roman" pitchFamily="18" charset="0"/>
            </a:endParaRPr>
          </a:p>
        </p:txBody>
      </p:sp>
      <p:pic>
        <p:nvPicPr>
          <p:cNvPr id="10" name="Picture 9"/>
          <p:cNvPicPr/>
          <p:nvPr/>
        </p:nvPicPr>
        <p:blipFill>
          <a:blip r:embed="rId3"/>
          <a:srcRect/>
          <a:stretch>
            <a:fillRect/>
          </a:stretch>
        </p:blipFill>
        <p:spPr bwMode="auto">
          <a:xfrm>
            <a:off x="4724400" y="3505200"/>
            <a:ext cx="3716020" cy="2184400"/>
          </a:xfrm>
          <a:prstGeom prst="rect">
            <a:avLst/>
          </a:prstGeom>
          <a:noFill/>
          <a:ln w="9525">
            <a:noFill/>
            <a:miter lim="800000"/>
            <a:headEnd/>
            <a:tailEnd/>
          </a:ln>
        </p:spPr>
      </p:pic>
      <p:sp>
        <p:nvSpPr>
          <p:cNvPr id="11" name="TextBox 10"/>
          <p:cNvSpPr txBox="1"/>
          <p:nvPr/>
        </p:nvSpPr>
        <p:spPr>
          <a:xfrm>
            <a:off x="4953000" y="5943600"/>
            <a:ext cx="2895600" cy="369332"/>
          </a:xfrm>
          <a:prstGeom prst="rect">
            <a:avLst/>
          </a:prstGeom>
          <a:noFill/>
        </p:spPr>
        <p:txBody>
          <a:bodyPr wrap="square" rtlCol="0">
            <a:spAutoFit/>
          </a:bodyPr>
          <a:lstStyle/>
          <a:p>
            <a:pPr algn="just"/>
            <a:r>
              <a:rPr lang="en-US" b="1" dirty="0" smtClean="0">
                <a:latin typeface="Times New Roman" pitchFamily="18" charset="0"/>
                <a:cs typeface="Times New Roman" pitchFamily="18" charset="0"/>
              </a:rPr>
              <a:t>Figure: Washing Machine</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3778115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457200"/>
            <a:ext cx="7796642" cy="646331"/>
          </a:xfrm>
          <a:prstGeom prst="rect">
            <a:avLst/>
          </a:prstGeom>
        </p:spPr>
        <p:txBody>
          <a:bodyPr wrap="square">
            <a:spAutoFit/>
          </a:bodyPr>
          <a:lstStyle/>
          <a:p>
            <a:pPr algn="just"/>
            <a:r>
              <a:rPr lang="en-US" sz="3600" b="1" dirty="0">
                <a:solidFill>
                  <a:schemeClr val="bg1"/>
                </a:solidFill>
                <a:latin typeface="Times New Roman" pitchFamily="18" charset="0"/>
                <a:cs typeface="Times New Roman" pitchFamily="18" charset="0"/>
              </a:rPr>
              <a:t>Applications of </a:t>
            </a:r>
            <a:r>
              <a:rPr lang="en-US" sz="3600" b="1" dirty="0" smtClean="0">
                <a:solidFill>
                  <a:schemeClr val="bg1"/>
                </a:solidFill>
                <a:latin typeface="Times New Roman" pitchFamily="18" charset="0"/>
                <a:cs typeface="Times New Roman" pitchFamily="18" charset="0"/>
              </a:rPr>
              <a:t>Microprocessors(cont.)</a:t>
            </a:r>
            <a:endParaRPr lang="en-US" sz="3600" b="1" dirty="0">
              <a:solidFill>
                <a:schemeClr val="bg1"/>
              </a:solidFill>
              <a:latin typeface="Times New Roman" pitchFamily="18" charset="0"/>
              <a:cs typeface="Times New Roman" pitchFamily="18" charset="0"/>
            </a:endParaRPr>
          </a:p>
        </p:txBody>
      </p:sp>
      <p:sp>
        <p:nvSpPr>
          <p:cNvPr id="5" name="TextBox 4"/>
          <p:cNvSpPr txBox="1"/>
          <p:nvPr/>
        </p:nvSpPr>
        <p:spPr>
          <a:xfrm>
            <a:off x="685800" y="1447800"/>
            <a:ext cx="8610600" cy="677108"/>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Communication:</a:t>
            </a:r>
          </a:p>
          <a:p>
            <a:pPr algn="just"/>
            <a:r>
              <a:rPr lang="en-US" b="1" dirty="0">
                <a:latin typeface="Times New Roman" pitchFamily="18" charset="0"/>
                <a:cs typeface="Times New Roman" pitchFamily="18" charset="0"/>
              </a:rPr>
              <a:t>Microprocessors are being used in a wide range of communication </a:t>
            </a:r>
            <a:r>
              <a:rPr lang="en-US" b="1" dirty="0" smtClean="0">
                <a:latin typeface="Times New Roman" pitchFamily="18" charset="0"/>
                <a:cs typeface="Times New Roman" pitchFamily="18" charset="0"/>
              </a:rPr>
              <a:t>equipment's.</a:t>
            </a:r>
            <a:endParaRPr lang="en-US" b="1" dirty="0">
              <a:latin typeface="Times New Roman" pitchFamily="18" charset="0"/>
              <a:cs typeface="Times New Roman" pitchFamily="18" charset="0"/>
            </a:endParaRPr>
          </a:p>
        </p:txBody>
      </p:sp>
      <p:sp>
        <p:nvSpPr>
          <p:cNvPr id="6" name="TextBox 5"/>
          <p:cNvSpPr txBox="1"/>
          <p:nvPr/>
        </p:nvSpPr>
        <p:spPr>
          <a:xfrm>
            <a:off x="1676400" y="2514600"/>
            <a:ext cx="1828800" cy="400110"/>
          </a:xfrm>
          <a:prstGeom prst="rect">
            <a:avLst/>
          </a:prstGeom>
          <a:noFill/>
        </p:spPr>
        <p:txBody>
          <a:bodyPr wrap="square" rtlCol="0">
            <a:spAutoFit/>
          </a:bodyPr>
          <a:lstStyle/>
          <a:p>
            <a:pPr marL="285750" indent="-285750" algn="just">
              <a:buFont typeface="Wingdings" pitchFamily="2" charset="2"/>
              <a:buChar char="v"/>
            </a:pPr>
            <a:r>
              <a:rPr lang="en-US" sz="2000" b="1" dirty="0">
                <a:latin typeface="Times New Roman" pitchFamily="18" charset="0"/>
                <a:cs typeface="Times New Roman" pitchFamily="18" charset="0"/>
              </a:rPr>
              <a:t>I</a:t>
            </a:r>
            <a:r>
              <a:rPr lang="en-US" sz="2000" b="1" dirty="0" smtClean="0">
                <a:latin typeface="Times New Roman" pitchFamily="18" charset="0"/>
                <a:cs typeface="Times New Roman" pitchFamily="18" charset="0"/>
              </a:rPr>
              <a:t>n </a:t>
            </a:r>
            <a:r>
              <a:rPr lang="en-US" sz="2000" b="1" dirty="0">
                <a:latin typeface="Times New Roman" pitchFamily="18" charset="0"/>
                <a:cs typeface="Times New Roman" pitchFamily="18" charset="0"/>
              </a:rPr>
              <a:t>television</a:t>
            </a:r>
          </a:p>
        </p:txBody>
      </p:sp>
      <p:pic>
        <p:nvPicPr>
          <p:cNvPr id="7" name="Picture 6"/>
          <p:cNvPicPr/>
          <p:nvPr/>
        </p:nvPicPr>
        <p:blipFill>
          <a:blip r:embed="rId2"/>
          <a:srcRect/>
          <a:stretch>
            <a:fillRect/>
          </a:stretch>
        </p:blipFill>
        <p:spPr bwMode="auto">
          <a:xfrm>
            <a:off x="990600" y="3200400"/>
            <a:ext cx="3275965" cy="2399030"/>
          </a:xfrm>
          <a:prstGeom prst="rect">
            <a:avLst/>
          </a:prstGeom>
          <a:noFill/>
          <a:ln w="9525">
            <a:noFill/>
            <a:miter lim="800000"/>
            <a:headEnd/>
            <a:tailEnd/>
          </a:ln>
        </p:spPr>
      </p:pic>
      <p:sp>
        <p:nvSpPr>
          <p:cNvPr id="8" name="TextBox 7"/>
          <p:cNvSpPr txBox="1"/>
          <p:nvPr/>
        </p:nvSpPr>
        <p:spPr>
          <a:xfrm>
            <a:off x="4495800" y="5596968"/>
            <a:ext cx="342900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and so on……………...</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805386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7526" y="609600"/>
            <a:ext cx="6965373" cy="769441"/>
          </a:xfrm>
          <a:prstGeom prst="rect">
            <a:avLst/>
          </a:prstGeom>
          <a:noFill/>
        </p:spPr>
        <p:txBody>
          <a:bodyPr wrap="square" rtlCol="0">
            <a:spAutoFit/>
          </a:bodyPr>
          <a:lstStyle/>
          <a:p>
            <a:r>
              <a:rPr lang="en-US" sz="4400" dirty="0" smtClean="0">
                <a:latin typeface="Times New Roman" pitchFamily="18" charset="0"/>
                <a:cs typeface="Times New Roman" pitchFamily="18" charset="0"/>
              </a:rPr>
              <a:t>	</a:t>
            </a:r>
            <a:r>
              <a:rPr lang="en-US" sz="4400" b="1" dirty="0" smtClean="0">
                <a:solidFill>
                  <a:schemeClr val="bg1"/>
                </a:solidFill>
                <a:latin typeface="Times New Roman" pitchFamily="18" charset="0"/>
                <a:cs typeface="Times New Roman" pitchFamily="18" charset="0"/>
              </a:rPr>
              <a:t>	Discussion Area</a:t>
            </a:r>
            <a:endParaRPr lang="en-US" sz="4400" b="1" dirty="0">
              <a:solidFill>
                <a:schemeClr val="bg1"/>
              </a:solidFill>
              <a:latin typeface="Times New Roman" pitchFamily="18" charset="0"/>
              <a:cs typeface="Times New Roman" pitchFamily="18" charset="0"/>
            </a:endParaRPr>
          </a:p>
        </p:txBody>
      </p:sp>
      <p:sp>
        <p:nvSpPr>
          <p:cNvPr id="5" name="TextBox 4"/>
          <p:cNvSpPr txBox="1"/>
          <p:nvPr/>
        </p:nvSpPr>
        <p:spPr>
          <a:xfrm>
            <a:off x="762000" y="2133600"/>
            <a:ext cx="6629400" cy="3416320"/>
          </a:xfrm>
          <a:prstGeom prst="rect">
            <a:avLst/>
          </a:prstGeom>
          <a:noFill/>
        </p:spPr>
        <p:txBody>
          <a:bodyPr wrap="square" rtlCol="0">
            <a:spAutoFit/>
          </a:bodyPr>
          <a:lstStyle/>
          <a:p>
            <a:pPr marL="342900" indent="-342900">
              <a:buAutoNum type="arabicPeriod"/>
            </a:pPr>
            <a:r>
              <a:rPr lang="en-US" sz="3600" dirty="0">
                <a:latin typeface="Times New Roman" pitchFamily="18" charset="0"/>
                <a:cs typeface="Times New Roman" pitchFamily="18" charset="0"/>
              </a:rPr>
              <a:t>Definition</a:t>
            </a:r>
          </a:p>
          <a:p>
            <a:pPr marL="342900" indent="-342900">
              <a:buAutoNum type="arabicPeriod"/>
            </a:pPr>
            <a:r>
              <a:rPr lang="en-US" sz="3600" dirty="0">
                <a:latin typeface="Times New Roman" pitchFamily="18" charset="0"/>
                <a:cs typeface="Times New Roman" pitchFamily="18" charset="0"/>
              </a:rPr>
              <a:t>History</a:t>
            </a:r>
          </a:p>
          <a:p>
            <a:pPr marL="342900" indent="-342900">
              <a:buAutoNum type="arabicPeriod"/>
            </a:pPr>
            <a:r>
              <a:rPr lang="en-US" sz="3600" dirty="0">
                <a:latin typeface="Times New Roman" pitchFamily="18" charset="0"/>
                <a:cs typeface="Times New Roman" pitchFamily="18" charset="0"/>
              </a:rPr>
              <a:t>Main components</a:t>
            </a:r>
          </a:p>
          <a:p>
            <a:pPr marL="342900" indent="-342900">
              <a:buAutoNum type="arabicPeriod"/>
            </a:pPr>
            <a:r>
              <a:rPr lang="en-US" sz="3600" dirty="0">
                <a:latin typeface="Times New Roman" pitchFamily="18" charset="0"/>
                <a:cs typeface="Times New Roman" pitchFamily="18" charset="0"/>
              </a:rPr>
              <a:t>Knowledge one </a:t>
            </a:r>
            <a:r>
              <a:rPr lang="en-US" sz="3600" dirty="0" smtClean="0">
                <a:latin typeface="Times New Roman" pitchFamily="18" charset="0"/>
                <a:cs typeface="Times New Roman" pitchFamily="18" charset="0"/>
              </a:rPr>
              <a:t>must have</a:t>
            </a:r>
          </a:p>
          <a:p>
            <a:pPr marL="342900" indent="-342900">
              <a:buAutoNum type="arabicPeriod"/>
            </a:pPr>
            <a:r>
              <a:rPr lang="en-US" sz="3600" dirty="0" smtClean="0">
                <a:latin typeface="Times New Roman" pitchFamily="18" charset="0"/>
                <a:cs typeface="Times New Roman" pitchFamily="18" charset="0"/>
              </a:rPr>
              <a:t>Applications</a:t>
            </a:r>
          </a:p>
          <a:p>
            <a:pPr marL="342900" indent="-342900">
              <a:buFont typeface="Symbol" pitchFamily="18" charset="2"/>
              <a:buAutoNum type="arabicPeriod"/>
            </a:pPr>
            <a:r>
              <a:rPr lang="en-US" sz="3600" dirty="0" smtClean="0">
                <a:latin typeface="Times New Roman" pitchFamily="18" charset="0"/>
                <a:cs typeface="Times New Roman" pitchFamily="18" charset="0"/>
              </a:rPr>
              <a:t>Future prospect</a:t>
            </a:r>
            <a:endParaRPr lang="en-US" sz="3600" dirty="0">
              <a:latin typeface="Times New Roman" pitchFamily="18" charset="0"/>
              <a:cs typeface="Times New Roman" pitchFamily="18" charset="0"/>
            </a:endParaRPr>
          </a:p>
        </p:txBody>
      </p:sp>
    </p:spTree>
    <p:extLst>
      <p:ext uri="{BB962C8B-B14F-4D97-AF65-F5344CB8AC3E}">
        <p14:creationId xmlns:p14="http://schemas.microsoft.com/office/powerpoint/2010/main" val="2255038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6800" y="533399"/>
            <a:ext cx="7315200" cy="646331"/>
          </a:xfrm>
          <a:prstGeom prst="rect">
            <a:avLst/>
          </a:prstGeom>
        </p:spPr>
        <p:txBody>
          <a:bodyPr wrap="square">
            <a:spAutoFit/>
          </a:bodyPr>
          <a:lstStyle/>
          <a:p>
            <a:pPr algn="just"/>
            <a:r>
              <a:rPr lang="en-US" sz="3600" b="1" dirty="0">
                <a:solidFill>
                  <a:schemeClr val="bg1"/>
                </a:solidFill>
                <a:latin typeface="Times New Roman" pitchFamily="18" charset="0"/>
                <a:cs typeface="Times New Roman" pitchFamily="18" charset="0"/>
              </a:rPr>
              <a:t>Future </a:t>
            </a:r>
            <a:r>
              <a:rPr lang="en-US" sz="3600" b="1" dirty="0" smtClean="0">
                <a:solidFill>
                  <a:schemeClr val="bg1"/>
                </a:solidFill>
                <a:latin typeface="Times New Roman" pitchFamily="18" charset="0"/>
                <a:cs typeface="Times New Roman" pitchFamily="18" charset="0"/>
              </a:rPr>
              <a:t>prospect of </a:t>
            </a:r>
            <a:r>
              <a:rPr lang="en-US" sz="3600" b="1" dirty="0">
                <a:solidFill>
                  <a:schemeClr val="bg1"/>
                </a:solidFill>
                <a:latin typeface="Times New Roman" pitchFamily="18" charset="0"/>
                <a:cs typeface="Times New Roman" pitchFamily="18" charset="0"/>
              </a:rPr>
              <a:t>Microprocessors</a:t>
            </a:r>
          </a:p>
        </p:txBody>
      </p:sp>
      <p:sp>
        <p:nvSpPr>
          <p:cNvPr id="5" name="TextBox 4"/>
          <p:cNvSpPr txBox="1"/>
          <p:nvPr/>
        </p:nvSpPr>
        <p:spPr>
          <a:xfrm>
            <a:off x="1143000" y="1447800"/>
            <a:ext cx="6781800" cy="707886"/>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In past 20 years, microprocessors performances has grown rapidly, following Moore’s </a:t>
            </a:r>
            <a:r>
              <a:rPr lang="en-US" sz="2000" b="1" dirty="0" smtClean="0">
                <a:latin typeface="Times New Roman" pitchFamily="18" charset="0"/>
                <a:cs typeface="Times New Roman" pitchFamily="18" charset="0"/>
              </a:rPr>
              <a:t>Law</a:t>
            </a:r>
            <a:endParaRPr lang="en-US" sz="2000" b="1" dirty="0">
              <a:latin typeface="Times New Roman" pitchFamily="18" charset="0"/>
              <a:cs typeface="Times New Roman" pitchFamily="18" charset="0"/>
            </a:endParaRPr>
          </a:p>
        </p:txBody>
      </p:sp>
      <p:pic>
        <p:nvPicPr>
          <p:cNvPr id="6" name="Picture 5"/>
          <p:cNvPicPr/>
          <p:nvPr/>
        </p:nvPicPr>
        <p:blipFill>
          <a:blip r:embed="rId2"/>
          <a:srcRect/>
          <a:stretch>
            <a:fillRect/>
          </a:stretch>
        </p:blipFill>
        <p:spPr bwMode="auto">
          <a:xfrm>
            <a:off x="914400" y="2209800"/>
            <a:ext cx="7620000" cy="4337784"/>
          </a:xfrm>
          <a:prstGeom prst="rect">
            <a:avLst/>
          </a:prstGeom>
          <a:noFill/>
          <a:ln w="9525">
            <a:noFill/>
            <a:miter lim="800000"/>
            <a:headEnd/>
            <a:tailEnd/>
          </a:ln>
        </p:spPr>
      </p:pic>
    </p:spTree>
    <p:extLst>
      <p:ext uri="{BB962C8B-B14F-4D97-AF65-F5344CB8AC3E}">
        <p14:creationId xmlns:p14="http://schemas.microsoft.com/office/powerpoint/2010/main" val="488905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685800"/>
            <a:ext cx="3962400" cy="1292662"/>
          </a:xfrm>
          <a:prstGeom prst="rect">
            <a:avLst/>
          </a:prstGeom>
          <a:noFill/>
        </p:spPr>
        <p:txBody>
          <a:bodyPr wrap="square" rtlCol="0">
            <a:spAutoFit/>
          </a:bodyPr>
          <a:lstStyle/>
          <a:p>
            <a:pPr algn="just"/>
            <a:r>
              <a:rPr lang="en-US" sz="2400" b="1" dirty="0">
                <a:latin typeface="Times New Roman" pitchFamily="18" charset="0"/>
                <a:cs typeface="Times New Roman" pitchFamily="18" charset="0"/>
              </a:rPr>
              <a:t>• </a:t>
            </a:r>
            <a:r>
              <a:rPr lang="en-US" sz="2000" b="1" dirty="0">
                <a:latin typeface="Times New Roman" pitchFamily="18" charset="0"/>
                <a:cs typeface="Times New Roman" pitchFamily="18" charset="0"/>
              </a:rPr>
              <a:t>Three key technology driver:</a:t>
            </a:r>
            <a:endParaRPr lang="en-US" b="1" dirty="0">
              <a:latin typeface="Times New Roman" pitchFamily="18" charset="0"/>
              <a:cs typeface="Times New Roman" pitchFamily="18" charset="0"/>
            </a:endParaRPr>
          </a:p>
          <a:p>
            <a:pPr lvl="0" algn="just"/>
            <a:r>
              <a:rPr lang="en-US" b="1" dirty="0">
                <a:latin typeface="Times New Roman" pitchFamily="18" charset="0"/>
                <a:cs typeface="Times New Roman" pitchFamily="18" charset="0"/>
              </a:rPr>
              <a:t> </a:t>
            </a:r>
            <a:r>
              <a:rPr lang="en-US" b="1" dirty="0" smtClean="0">
                <a:latin typeface="Times New Roman" pitchFamily="18" charset="0"/>
                <a:cs typeface="Times New Roman" pitchFamily="18" charset="0"/>
              </a:rPr>
              <a:t>1. Transistor </a:t>
            </a:r>
            <a:r>
              <a:rPr lang="en-US" b="1" dirty="0">
                <a:latin typeface="Times New Roman" pitchFamily="18" charset="0"/>
                <a:cs typeface="Times New Roman" pitchFamily="18" charset="0"/>
              </a:rPr>
              <a:t>speed scaling </a:t>
            </a:r>
          </a:p>
          <a:p>
            <a:pPr lvl="0" algn="just"/>
            <a:r>
              <a:rPr lang="en-US" b="1" dirty="0" smtClean="0">
                <a:latin typeface="Times New Roman" pitchFamily="18" charset="0"/>
                <a:cs typeface="Times New Roman" pitchFamily="18" charset="0"/>
              </a:rPr>
              <a:t>2. Core </a:t>
            </a:r>
            <a:r>
              <a:rPr lang="en-US" b="1" dirty="0">
                <a:latin typeface="Times New Roman" pitchFamily="18" charset="0"/>
                <a:cs typeface="Times New Roman" pitchFamily="18" charset="0"/>
              </a:rPr>
              <a:t>micro architectures techniques</a:t>
            </a:r>
          </a:p>
          <a:p>
            <a:pPr lvl="0" algn="just"/>
            <a:r>
              <a:rPr lang="en-US" b="1" dirty="0" smtClean="0">
                <a:latin typeface="Times New Roman" pitchFamily="18" charset="0"/>
                <a:cs typeface="Times New Roman" pitchFamily="18" charset="0"/>
              </a:rPr>
              <a:t>3. Cache </a:t>
            </a:r>
            <a:r>
              <a:rPr lang="en-US" b="1" dirty="0">
                <a:latin typeface="Times New Roman" pitchFamily="18" charset="0"/>
                <a:cs typeface="Times New Roman" pitchFamily="18" charset="0"/>
              </a:rPr>
              <a:t>memory </a:t>
            </a:r>
            <a:r>
              <a:rPr lang="en-US" b="1" dirty="0" smtClean="0">
                <a:latin typeface="Times New Roman" pitchFamily="18" charset="0"/>
                <a:cs typeface="Times New Roman" pitchFamily="18" charset="0"/>
              </a:rPr>
              <a:t>techniques</a:t>
            </a:r>
            <a:endParaRPr lang="en-US" b="1" dirty="0">
              <a:latin typeface="Times New Roman" pitchFamily="18" charset="0"/>
              <a:cs typeface="Times New Roman" pitchFamily="18" charset="0"/>
            </a:endParaRPr>
          </a:p>
        </p:txBody>
      </p:sp>
      <p:sp>
        <p:nvSpPr>
          <p:cNvPr id="5" name="Rectangle 4"/>
          <p:cNvSpPr/>
          <p:nvPr/>
        </p:nvSpPr>
        <p:spPr>
          <a:xfrm>
            <a:off x="228600" y="228600"/>
            <a:ext cx="8915400" cy="584775"/>
          </a:xfrm>
          <a:prstGeom prst="rect">
            <a:avLst/>
          </a:prstGeom>
        </p:spPr>
        <p:txBody>
          <a:bodyPr wrap="square">
            <a:spAutoFit/>
          </a:bodyPr>
          <a:lstStyle/>
          <a:p>
            <a:pPr algn="ctr"/>
            <a:r>
              <a:rPr lang="en-US" sz="3200" b="1" dirty="0">
                <a:solidFill>
                  <a:schemeClr val="bg1"/>
                </a:solidFill>
                <a:latin typeface="Times New Roman" pitchFamily="18" charset="0"/>
                <a:cs typeface="Times New Roman" pitchFamily="18" charset="0"/>
              </a:rPr>
              <a:t>Future </a:t>
            </a:r>
            <a:r>
              <a:rPr lang="en-US" sz="3200" b="1" dirty="0" smtClean="0">
                <a:solidFill>
                  <a:schemeClr val="bg1"/>
                </a:solidFill>
                <a:latin typeface="Times New Roman" pitchFamily="18" charset="0"/>
                <a:cs typeface="Times New Roman" pitchFamily="18" charset="0"/>
              </a:rPr>
              <a:t>prospect of Microprocessors (Cont.)</a:t>
            </a:r>
            <a:endParaRPr lang="en-US" sz="3200" b="1" dirty="0">
              <a:solidFill>
                <a:schemeClr val="bg1"/>
              </a:solidFill>
              <a:latin typeface="Times New Roman" pitchFamily="18" charset="0"/>
              <a:cs typeface="Times New Roman" pitchFamily="18" charset="0"/>
            </a:endParaRPr>
          </a:p>
        </p:txBody>
      </p:sp>
      <p:sp>
        <p:nvSpPr>
          <p:cNvPr id="6" name="TextBox 5"/>
          <p:cNvSpPr txBox="1"/>
          <p:nvPr/>
        </p:nvSpPr>
        <p:spPr>
          <a:xfrm>
            <a:off x="685800" y="2133600"/>
            <a:ext cx="3276600" cy="1508105"/>
          </a:xfrm>
          <a:prstGeom prst="rect">
            <a:avLst/>
          </a:prstGeom>
          <a:noFill/>
        </p:spPr>
        <p:txBody>
          <a:bodyPr wrap="square" rtlCol="0">
            <a:spAutoFit/>
          </a:bodyPr>
          <a:lstStyle/>
          <a:p>
            <a:pPr lvl="0" algn="just">
              <a:buFont typeface="Wingdings" pitchFamily="2" charset="2"/>
              <a:buChar char="q"/>
            </a:pPr>
            <a:r>
              <a:rPr lang="en-US" sz="2000" b="1" dirty="0" smtClean="0">
                <a:solidFill>
                  <a:srgbClr val="002060"/>
                </a:solidFill>
                <a:latin typeface="Times New Roman" pitchFamily="18" charset="0"/>
                <a:cs typeface="Times New Roman" pitchFamily="18" charset="0"/>
              </a:rPr>
              <a:t>Transistor </a:t>
            </a:r>
            <a:r>
              <a:rPr lang="en-US" sz="2000" b="1" dirty="0">
                <a:solidFill>
                  <a:srgbClr val="002060"/>
                </a:solidFill>
                <a:latin typeface="Times New Roman" pitchFamily="18" charset="0"/>
                <a:cs typeface="Times New Roman" pitchFamily="18" charset="0"/>
              </a:rPr>
              <a:t>speed scaling</a:t>
            </a:r>
          </a:p>
          <a:p>
            <a:pPr algn="just"/>
            <a:r>
              <a:rPr lang="en-US" b="1" dirty="0">
                <a:latin typeface="Times New Roman" pitchFamily="18" charset="0"/>
                <a:cs typeface="Times New Roman" pitchFamily="18" charset="0"/>
              </a:rPr>
              <a:t> • MOS </a:t>
            </a:r>
            <a:r>
              <a:rPr lang="en-US" b="1" dirty="0" smtClean="0">
                <a:latin typeface="Times New Roman" pitchFamily="18" charset="0"/>
                <a:cs typeface="Times New Roman" pitchFamily="18" charset="0"/>
              </a:rPr>
              <a:t>transistor: workhorse </a:t>
            </a:r>
            <a:r>
              <a:rPr lang="en-US" b="1" dirty="0">
                <a:latin typeface="Times New Roman" pitchFamily="18" charset="0"/>
                <a:cs typeface="Times New Roman" pitchFamily="18" charset="0"/>
              </a:rPr>
              <a:t>for decades</a:t>
            </a:r>
          </a:p>
          <a:p>
            <a:pPr algn="just"/>
            <a:r>
              <a:rPr lang="en-US" b="1" dirty="0">
                <a:latin typeface="Times New Roman" pitchFamily="18" charset="0"/>
                <a:cs typeface="Times New Roman" pitchFamily="18" charset="0"/>
              </a:rPr>
              <a:t>• Scaling performance by 5 orders of </a:t>
            </a:r>
            <a:r>
              <a:rPr lang="en-US" b="1" dirty="0" smtClean="0">
                <a:latin typeface="Times New Roman" pitchFamily="18" charset="0"/>
                <a:cs typeface="Times New Roman" pitchFamily="18" charset="0"/>
              </a:rPr>
              <a:t>magnitude. </a:t>
            </a:r>
            <a:endParaRPr lang="en-US" b="1" dirty="0">
              <a:latin typeface="Times New Roman" pitchFamily="18" charset="0"/>
              <a:cs typeface="Times New Roman" pitchFamily="18" charset="0"/>
            </a:endParaRPr>
          </a:p>
        </p:txBody>
      </p:sp>
      <p:sp>
        <p:nvSpPr>
          <p:cNvPr id="7" name="TextBox 6"/>
          <p:cNvSpPr txBox="1"/>
          <p:nvPr/>
        </p:nvSpPr>
        <p:spPr>
          <a:xfrm>
            <a:off x="381000" y="3810000"/>
            <a:ext cx="4343400" cy="2893100"/>
          </a:xfrm>
          <a:prstGeom prst="rect">
            <a:avLst/>
          </a:prstGeom>
          <a:noFill/>
        </p:spPr>
        <p:txBody>
          <a:bodyPr wrap="square" rtlCol="0">
            <a:spAutoFit/>
          </a:bodyPr>
          <a:lstStyle/>
          <a:p>
            <a:pPr lvl="0" algn="just">
              <a:buFont typeface="Wingdings" pitchFamily="2" charset="2"/>
              <a:buChar char="q"/>
            </a:pPr>
            <a:r>
              <a:rPr lang="en-US" sz="2000" b="1" dirty="0">
                <a:solidFill>
                  <a:srgbClr val="002060"/>
                </a:solidFill>
                <a:latin typeface="Times New Roman" pitchFamily="18" charset="0"/>
                <a:cs typeface="Times New Roman" pitchFamily="18" charset="0"/>
              </a:rPr>
              <a:t>Core micro architecture techniques</a:t>
            </a:r>
          </a:p>
          <a:p>
            <a:pPr lvl="0" algn="just"/>
            <a:r>
              <a:rPr lang="en-US" b="1" dirty="0" smtClean="0">
                <a:latin typeface="Times New Roman" pitchFamily="18" charset="0"/>
                <a:cs typeface="Times New Roman" pitchFamily="18" charset="0"/>
              </a:rPr>
              <a:t>1. Advanced </a:t>
            </a:r>
            <a:r>
              <a:rPr lang="en-US" b="1" dirty="0">
                <a:latin typeface="Times New Roman" pitchFamily="18" charset="0"/>
                <a:cs typeface="Times New Roman" pitchFamily="18" charset="0"/>
              </a:rPr>
              <a:t>micro architectures provided lots of techniques to increase performances</a:t>
            </a:r>
          </a:p>
          <a:p>
            <a:pPr lvl="0" algn="just"/>
            <a:r>
              <a:rPr lang="en-US" b="1" dirty="0" smtClean="0">
                <a:latin typeface="Times New Roman" pitchFamily="18" charset="0"/>
                <a:cs typeface="Times New Roman" pitchFamily="18" charset="0"/>
              </a:rPr>
              <a:t>2. Performance </a:t>
            </a:r>
            <a:r>
              <a:rPr lang="en-US" b="1" dirty="0">
                <a:latin typeface="Times New Roman" pitchFamily="18" charset="0"/>
                <a:cs typeface="Times New Roman" pitchFamily="18" charset="0"/>
              </a:rPr>
              <a:t>increase empirically described by Pollack’s Rule:</a:t>
            </a:r>
          </a:p>
          <a:p>
            <a:pPr lvl="0" algn="just"/>
            <a:r>
              <a:rPr lang="en-US" b="1" dirty="0">
                <a:latin typeface="Times New Roman" pitchFamily="18" charset="0"/>
                <a:cs typeface="Times New Roman" pitchFamily="18" charset="0"/>
              </a:rPr>
              <a:t>Performance increase (when not limited by other parts of the system) as the square root of the number of transistor or area of a </a:t>
            </a:r>
            <a:r>
              <a:rPr lang="en-US" b="1" dirty="0" smtClean="0">
                <a:latin typeface="Times New Roman" pitchFamily="18" charset="0"/>
                <a:cs typeface="Times New Roman" pitchFamily="18" charset="0"/>
              </a:rPr>
              <a:t>processor</a:t>
            </a:r>
            <a:endParaRPr lang="en-US" b="1" dirty="0">
              <a:latin typeface="Times New Roman" pitchFamily="18" charset="0"/>
              <a:cs typeface="Times New Roman" pitchFamily="18" charset="0"/>
            </a:endParaRPr>
          </a:p>
        </p:txBody>
      </p:sp>
      <p:sp>
        <p:nvSpPr>
          <p:cNvPr id="8" name="TextBox 7"/>
          <p:cNvSpPr txBox="1"/>
          <p:nvPr/>
        </p:nvSpPr>
        <p:spPr>
          <a:xfrm>
            <a:off x="4572000" y="1447801"/>
            <a:ext cx="4572000" cy="2616101"/>
          </a:xfrm>
          <a:prstGeom prst="rect">
            <a:avLst/>
          </a:prstGeom>
          <a:noFill/>
        </p:spPr>
        <p:txBody>
          <a:bodyPr wrap="square" rtlCol="0">
            <a:spAutoFit/>
          </a:bodyPr>
          <a:lstStyle/>
          <a:p>
            <a:pPr algn="just">
              <a:buFont typeface="Wingdings" pitchFamily="2" charset="2"/>
              <a:buChar char="q"/>
            </a:pPr>
            <a:r>
              <a:rPr lang="en-US" sz="2000" b="1" dirty="0">
                <a:solidFill>
                  <a:srgbClr val="002060"/>
                </a:solidFill>
                <a:latin typeface="Times New Roman" pitchFamily="18" charset="0"/>
                <a:cs typeface="Times New Roman" pitchFamily="18" charset="0"/>
              </a:rPr>
              <a:t>Cache memory techniques </a:t>
            </a:r>
          </a:p>
          <a:p>
            <a:pPr lvl="0" algn="just"/>
            <a:r>
              <a:rPr lang="en-US" b="1" dirty="0" smtClean="0">
                <a:latin typeface="Times New Roman" pitchFamily="18" charset="0"/>
                <a:cs typeface="Times New Roman" pitchFamily="18" charset="0"/>
              </a:rPr>
              <a:t>1. Memory </a:t>
            </a:r>
            <a:r>
              <a:rPr lang="en-US" b="1" dirty="0">
                <a:latin typeface="Times New Roman" pitchFamily="18" charset="0"/>
                <a:cs typeface="Times New Roman" pitchFamily="18" charset="0"/>
              </a:rPr>
              <a:t>organization is optimized for density and lower cost</a:t>
            </a:r>
          </a:p>
          <a:p>
            <a:pPr lvl="0" algn="just"/>
            <a:r>
              <a:rPr lang="en-US" b="1" dirty="0" smtClean="0">
                <a:latin typeface="Times New Roman" pitchFamily="18" charset="0"/>
                <a:cs typeface="Times New Roman" pitchFamily="18" charset="0"/>
              </a:rPr>
              <a:t>2. Use </a:t>
            </a:r>
            <a:r>
              <a:rPr lang="en-US" b="1" dirty="0">
                <a:latin typeface="Times New Roman" pitchFamily="18" charset="0"/>
                <a:cs typeface="Times New Roman" pitchFamily="18" charset="0"/>
              </a:rPr>
              <a:t>of small and fast caches on microprocessor die</a:t>
            </a:r>
          </a:p>
          <a:p>
            <a:pPr lvl="0" algn="just"/>
            <a:r>
              <a:rPr lang="en-US" b="1" dirty="0" smtClean="0">
                <a:latin typeface="Times New Roman" pitchFamily="18" charset="0"/>
                <a:cs typeface="Times New Roman" pitchFamily="18" charset="0"/>
              </a:rPr>
              <a:t>3. Energy </a:t>
            </a:r>
            <a:r>
              <a:rPr lang="en-US" b="1" dirty="0">
                <a:latin typeface="Times New Roman" pitchFamily="18" charset="0"/>
                <a:cs typeface="Times New Roman" pitchFamily="18" charset="0"/>
              </a:rPr>
              <a:t>became a concern: increasing cache size for performances has proven more energy efficient than additional micro architectures techniques</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4204121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04800"/>
            <a:ext cx="8153400" cy="646331"/>
          </a:xfrm>
          <a:prstGeom prst="rect">
            <a:avLst/>
          </a:prstGeom>
        </p:spPr>
        <p:txBody>
          <a:bodyPr wrap="square">
            <a:spAutoFit/>
          </a:bodyPr>
          <a:lstStyle/>
          <a:p>
            <a:pPr algn="just"/>
            <a:r>
              <a:rPr lang="en-US" sz="3600" dirty="0">
                <a:solidFill>
                  <a:schemeClr val="bg1"/>
                </a:solidFill>
                <a:latin typeface="Times New Roman" pitchFamily="18" charset="0"/>
                <a:cs typeface="Times New Roman" pitchFamily="18" charset="0"/>
              </a:rPr>
              <a:t>Future </a:t>
            </a:r>
            <a:r>
              <a:rPr lang="en-US" sz="3600" dirty="0" smtClean="0">
                <a:solidFill>
                  <a:schemeClr val="bg1"/>
                </a:solidFill>
                <a:latin typeface="Times New Roman" pitchFamily="18" charset="0"/>
                <a:cs typeface="Times New Roman" pitchFamily="18" charset="0"/>
              </a:rPr>
              <a:t>prospect of Microprocessors (Cont.)</a:t>
            </a:r>
            <a:endParaRPr lang="en-US" sz="3600" dirty="0">
              <a:solidFill>
                <a:schemeClr val="bg1"/>
              </a:solidFill>
              <a:latin typeface="Times New Roman" pitchFamily="18" charset="0"/>
              <a:cs typeface="Times New Roman" pitchFamily="18" charset="0"/>
            </a:endParaRPr>
          </a:p>
        </p:txBody>
      </p:sp>
      <p:pic>
        <p:nvPicPr>
          <p:cNvPr id="5" name="Picture 4"/>
          <p:cNvPicPr/>
          <p:nvPr/>
        </p:nvPicPr>
        <p:blipFill rotWithShape="1">
          <a:blip r:embed="rId2"/>
          <a:srcRect l="2921" t="15325" r="1380" b="10459"/>
          <a:stretch/>
        </p:blipFill>
        <p:spPr bwMode="auto">
          <a:xfrm>
            <a:off x="762000" y="990600"/>
            <a:ext cx="7696200" cy="4724400"/>
          </a:xfrm>
          <a:prstGeom prst="rect">
            <a:avLst/>
          </a:prstGeom>
          <a:noFill/>
          <a:ln w="9525">
            <a:noFill/>
            <a:miter lim="800000"/>
            <a:headEnd/>
            <a:tailEnd/>
          </a:ln>
        </p:spPr>
      </p:pic>
      <p:sp>
        <p:nvSpPr>
          <p:cNvPr id="6" name="TextBox 5"/>
          <p:cNvSpPr txBox="1"/>
          <p:nvPr/>
        </p:nvSpPr>
        <p:spPr>
          <a:xfrm>
            <a:off x="0" y="5867400"/>
            <a:ext cx="9144000" cy="707886"/>
          </a:xfrm>
          <a:prstGeom prst="rect">
            <a:avLst/>
          </a:prstGeom>
          <a:noFill/>
        </p:spPr>
        <p:txBody>
          <a:bodyPr wrap="square" rtlCol="0">
            <a:spAutoFit/>
          </a:bodyPr>
          <a:lstStyle/>
          <a:p>
            <a:pPr algn="ctr"/>
            <a:r>
              <a:rPr lang="en-US" sz="2000" b="1" dirty="0" smtClean="0">
                <a:latin typeface="Times New Roman" pitchFamily="18" charset="0"/>
                <a:cs typeface="Times New Roman" pitchFamily="18" charset="0"/>
              </a:rPr>
              <a:t>Figure: Increased performance vs. area In the same process technology follows Pllack’s Rule.  </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36487408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tretch/>
        </p:blipFill>
        <p:spPr>
          <a:xfrm>
            <a:off x="3429000" y="2438400"/>
            <a:ext cx="3541712" cy="3541712"/>
          </a:xfrm>
        </p:spPr>
      </p:pic>
      <p:graphicFrame>
        <p:nvGraphicFramePr>
          <p:cNvPr id="8" name="Diagram 7"/>
          <p:cNvGraphicFramePr/>
          <p:nvPr>
            <p:extLst>
              <p:ext uri="{D42A27DB-BD31-4B8C-83A1-F6EECF244321}">
                <p14:modId xmlns:p14="http://schemas.microsoft.com/office/powerpoint/2010/main" val="2849552266"/>
              </p:ext>
            </p:extLst>
          </p:nvPr>
        </p:nvGraphicFramePr>
        <p:xfrm>
          <a:off x="1143000" y="533400"/>
          <a:ext cx="7239000" cy="1904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855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7800" y="304800"/>
            <a:ext cx="6019800" cy="646331"/>
          </a:xfrm>
          <a:prstGeom prst="rect">
            <a:avLst/>
          </a:prstGeom>
          <a:noFill/>
        </p:spPr>
        <p:txBody>
          <a:bodyPr wrap="square" rtlCol="0">
            <a:spAutoFit/>
          </a:bodyPr>
          <a:lstStyle/>
          <a:p>
            <a:r>
              <a:rPr lang="en-US" sz="3600" dirty="0">
                <a:solidFill>
                  <a:schemeClr val="bg1"/>
                </a:solidFill>
                <a:latin typeface="Times New Roman" pitchFamily="18" charset="0"/>
                <a:cs typeface="Times New Roman" pitchFamily="18" charset="0"/>
              </a:rPr>
              <a:t>Definition of microprocessor</a:t>
            </a:r>
          </a:p>
        </p:txBody>
      </p:sp>
      <p:sp>
        <p:nvSpPr>
          <p:cNvPr id="5" name="TextBox 4"/>
          <p:cNvSpPr txBox="1"/>
          <p:nvPr/>
        </p:nvSpPr>
        <p:spPr>
          <a:xfrm>
            <a:off x="381000" y="1143000"/>
            <a:ext cx="4953000" cy="5016758"/>
          </a:xfrm>
          <a:prstGeom prst="rect">
            <a:avLst/>
          </a:prstGeom>
          <a:noFill/>
        </p:spPr>
        <p:txBody>
          <a:bodyPr wrap="square" rtlCol="0">
            <a:spAutoFit/>
          </a:bodyPr>
          <a:lstStyle/>
          <a:p>
            <a:pPr algn="just"/>
            <a:r>
              <a:rPr lang="en-US" sz="2000" b="1" dirty="0" smtClean="0">
                <a:latin typeface="Times New Roman" pitchFamily="18" charset="0"/>
                <a:cs typeface="Times New Roman" pitchFamily="18" charset="0"/>
              </a:rPr>
              <a:t>A microprocessor</a:t>
            </a:r>
            <a:r>
              <a:rPr lang="en-US" sz="2000" b="1" dirty="0">
                <a:latin typeface="Times New Roman" pitchFamily="18" charset="0"/>
                <a:cs typeface="Times New Roman" pitchFamily="18" charset="0"/>
              </a:rPr>
              <a:t> is a computer processor which incorporates the functions of a computer's </a:t>
            </a:r>
            <a:r>
              <a:rPr lang="en-US" sz="2000" b="1" dirty="0">
                <a:latin typeface="Times New Roman" pitchFamily="18" charset="0"/>
                <a:cs typeface="Times New Roman" pitchFamily="18" charset="0"/>
                <a:hlinkClick r:id="rId2" tooltip="Central processing unit"/>
              </a:rPr>
              <a:t>central processing unit</a:t>
            </a:r>
            <a:r>
              <a:rPr lang="en-US" sz="2000" b="1" dirty="0">
                <a:latin typeface="Times New Roman" pitchFamily="18" charset="0"/>
                <a:cs typeface="Times New Roman" pitchFamily="18" charset="0"/>
              </a:rPr>
              <a:t> (CPU) on a single </a:t>
            </a:r>
            <a:r>
              <a:rPr lang="en-US" sz="2000" b="1" dirty="0">
                <a:latin typeface="Times New Roman" pitchFamily="18" charset="0"/>
                <a:cs typeface="Times New Roman" pitchFamily="18" charset="0"/>
                <a:hlinkClick r:id="rId3" tooltip="Integrated circuit"/>
              </a:rPr>
              <a:t>integrated circuit</a:t>
            </a:r>
            <a:r>
              <a:rPr lang="en-US" sz="2000" b="1" dirty="0">
                <a:latin typeface="Times New Roman" pitchFamily="18" charset="0"/>
                <a:cs typeface="Times New Roman" pitchFamily="18" charset="0"/>
              </a:rPr>
              <a:t> (IC),</a:t>
            </a:r>
            <a:r>
              <a:rPr lang="en-US" sz="2000" b="1" baseline="30000" dirty="0">
                <a:latin typeface="Times New Roman" pitchFamily="18" charset="0"/>
                <a:cs typeface="Times New Roman" pitchFamily="18" charset="0"/>
              </a:rPr>
              <a:t> </a:t>
            </a:r>
            <a:r>
              <a:rPr lang="en-US" sz="2000" b="1" dirty="0">
                <a:latin typeface="Times New Roman" pitchFamily="18" charset="0"/>
                <a:cs typeface="Times New Roman" pitchFamily="18" charset="0"/>
              </a:rPr>
              <a:t>or at most a few integrated circuits. The microprocessor is a multipurpose, clock driven, </a:t>
            </a:r>
            <a:r>
              <a:rPr lang="en-US" sz="2000" b="1" dirty="0">
                <a:latin typeface="Times New Roman" pitchFamily="18" charset="0"/>
                <a:cs typeface="Times New Roman" pitchFamily="18" charset="0"/>
                <a:hlinkClick r:id="rId4" tooltip="Processor register"/>
              </a:rPr>
              <a:t>register</a:t>
            </a:r>
            <a:r>
              <a:rPr lang="en-US" sz="2000" b="1" dirty="0">
                <a:latin typeface="Times New Roman" pitchFamily="18" charset="0"/>
                <a:cs typeface="Times New Roman" pitchFamily="18" charset="0"/>
              </a:rPr>
              <a:t> based, </a:t>
            </a:r>
            <a:r>
              <a:rPr lang="en-US" sz="2000" b="1" dirty="0">
                <a:latin typeface="Times New Roman" pitchFamily="18" charset="0"/>
                <a:cs typeface="Times New Roman" pitchFamily="18" charset="0"/>
                <a:hlinkClick r:id="rId5" tooltip="Computer program"/>
              </a:rPr>
              <a:t>programmable</a:t>
            </a:r>
            <a:r>
              <a:rPr lang="en-US" sz="2000" b="1" dirty="0">
                <a:latin typeface="Times New Roman" pitchFamily="18" charset="0"/>
                <a:cs typeface="Times New Roman" pitchFamily="18" charset="0"/>
              </a:rPr>
              <a:t> electronic device which accepts </a:t>
            </a:r>
            <a:r>
              <a:rPr lang="en-US" sz="2000" b="1" dirty="0">
                <a:latin typeface="Times New Roman" pitchFamily="18" charset="0"/>
                <a:cs typeface="Times New Roman" pitchFamily="18" charset="0"/>
                <a:hlinkClick r:id="rId6" tooltip="Digital data"/>
              </a:rPr>
              <a:t>digital</a:t>
            </a:r>
            <a:r>
              <a:rPr lang="en-US" sz="2000" b="1" dirty="0">
                <a:latin typeface="Times New Roman" pitchFamily="18" charset="0"/>
                <a:cs typeface="Times New Roman" pitchFamily="18" charset="0"/>
              </a:rPr>
              <a:t> or binary data as input, processes it according to instructions stored in its memory, and provides results as output. Microprocessors contain both combinational logic and </a:t>
            </a:r>
            <a:r>
              <a:rPr lang="en-US" sz="2000" b="1" dirty="0">
                <a:latin typeface="Times New Roman" pitchFamily="18" charset="0"/>
                <a:cs typeface="Times New Roman" pitchFamily="18" charset="0"/>
                <a:hlinkClick r:id="rId7" tooltip="Sequential logic"/>
              </a:rPr>
              <a:t>sequential digital logic</a:t>
            </a:r>
            <a:r>
              <a:rPr lang="en-US" sz="2000" b="1" dirty="0">
                <a:latin typeface="Times New Roman" pitchFamily="18" charset="0"/>
                <a:cs typeface="Times New Roman" pitchFamily="18" charset="0"/>
              </a:rPr>
              <a:t>. Microprocessors operate on numbers and symbols represented in the </a:t>
            </a:r>
            <a:r>
              <a:rPr lang="en-US" sz="2000" b="1" dirty="0">
                <a:latin typeface="Times New Roman" pitchFamily="18" charset="0"/>
                <a:cs typeface="Times New Roman" pitchFamily="18" charset="0"/>
                <a:hlinkClick r:id="rId8" tooltip="Binary numeral system"/>
              </a:rPr>
              <a:t>binary numeral system</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1752600"/>
            <a:ext cx="3429000" cy="3042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93409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304800"/>
            <a:ext cx="7696200" cy="646331"/>
          </a:xfrm>
          <a:prstGeom prst="rect">
            <a:avLst/>
          </a:prstGeom>
          <a:noFill/>
        </p:spPr>
        <p:txBody>
          <a:bodyPr wrap="square" rtlCol="0">
            <a:spAutoFit/>
          </a:bodyPr>
          <a:lstStyle/>
          <a:p>
            <a:pPr algn="just"/>
            <a:r>
              <a:rPr lang="en-US" sz="3600" dirty="0">
                <a:solidFill>
                  <a:schemeClr val="bg1"/>
                </a:solidFill>
                <a:latin typeface="Times New Roman" pitchFamily="18" charset="0"/>
                <a:cs typeface="Times New Roman" pitchFamily="18" charset="0"/>
              </a:rPr>
              <a:t>Definition 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1219200"/>
            <a:ext cx="5486400" cy="5632311"/>
          </a:xfrm>
          <a:prstGeom prst="rect">
            <a:avLst/>
          </a:prstGeom>
          <a:noFill/>
        </p:spPr>
        <p:txBody>
          <a:bodyPr wrap="square" rtlCol="0">
            <a:spAutoFit/>
          </a:bodyPr>
          <a:lstStyle/>
          <a:p>
            <a:pPr algn="just"/>
            <a:r>
              <a:rPr lang="en-US" sz="2000" b="1" dirty="0">
                <a:latin typeface="Times New Roman" pitchFamily="18" charset="0"/>
                <a:cs typeface="Times New Roman" pitchFamily="18" charset="0"/>
              </a:rPr>
              <a:t>A microprocessor, sometimes called a logic chip, is a computer </a:t>
            </a:r>
            <a:r>
              <a:rPr lang="en-US" sz="2000" b="1" u="sng" dirty="0">
                <a:latin typeface="Times New Roman" pitchFamily="18" charset="0"/>
                <a:cs typeface="Times New Roman" pitchFamily="18" charset="0"/>
                <a:hlinkClick r:id="rId2"/>
              </a:rPr>
              <a:t>processor</a:t>
            </a:r>
            <a:r>
              <a:rPr lang="en-US" sz="2000" b="1" dirty="0">
                <a:latin typeface="Times New Roman" pitchFamily="18" charset="0"/>
                <a:cs typeface="Times New Roman" pitchFamily="18" charset="0"/>
              </a:rPr>
              <a:t> on a </a:t>
            </a:r>
            <a:r>
              <a:rPr lang="en-US" sz="2000" b="1" u="sng" dirty="0">
                <a:latin typeface="Times New Roman" pitchFamily="18" charset="0"/>
                <a:cs typeface="Times New Roman" pitchFamily="18" charset="0"/>
                <a:hlinkClick r:id="rId3"/>
              </a:rPr>
              <a:t>microchip</a:t>
            </a:r>
            <a:r>
              <a:rPr lang="en-US" sz="2000" b="1" dirty="0">
                <a:latin typeface="Times New Roman" pitchFamily="18" charset="0"/>
                <a:cs typeface="Times New Roman" pitchFamily="18" charset="0"/>
              </a:rPr>
              <a:t>.</a:t>
            </a:r>
          </a:p>
          <a:p>
            <a:pPr algn="just"/>
            <a:r>
              <a:rPr lang="en-US" sz="2000" b="1" dirty="0">
                <a:latin typeface="Times New Roman" pitchFamily="18" charset="0"/>
                <a:cs typeface="Times New Roman" pitchFamily="18" charset="0"/>
              </a:rPr>
              <a:t>The microprocessor contains all, or most of, the central processing unit (</a:t>
            </a:r>
            <a:r>
              <a:rPr lang="en-US" sz="2000" b="1" u="sng" dirty="0">
                <a:latin typeface="Times New Roman" pitchFamily="18" charset="0"/>
                <a:cs typeface="Times New Roman" pitchFamily="18" charset="0"/>
                <a:hlinkClick r:id="rId4"/>
              </a:rPr>
              <a:t>CPU</a:t>
            </a:r>
            <a:r>
              <a:rPr lang="en-US" sz="2000" b="1" dirty="0">
                <a:latin typeface="Times New Roman" pitchFamily="18" charset="0"/>
                <a:cs typeface="Times New Roman" pitchFamily="18" charset="0"/>
              </a:rPr>
              <a:t>) functions and is the "engine" that goes into motion when we turn our computer on. It is designed to perform arithmetic and </a:t>
            </a:r>
            <a:r>
              <a:rPr lang="en-US" sz="2000" b="1" dirty="0" smtClean="0">
                <a:latin typeface="Times New Roman" pitchFamily="18" charset="0"/>
                <a:cs typeface="Times New Roman" pitchFamily="18" charset="0"/>
              </a:rPr>
              <a:t>logical operations. Typical </a:t>
            </a:r>
            <a:r>
              <a:rPr lang="en-US" sz="2000" b="1" dirty="0">
                <a:latin typeface="Times New Roman" pitchFamily="18" charset="0"/>
                <a:cs typeface="Times New Roman" pitchFamily="18" charset="0"/>
              </a:rPr>
              <a:t>microprocessor operations include adding, subtracting, comparing two numbers, and fetching numbers from one area to another. </a:t>
            </a:r>
            <a:endParaRPr lang="en-US" sz="2000" b="1" dirty="0" smtClean="0">
              <a:latin typeface="Times New Roman" pitchFamily="18" charset="0"/>
              <a:cs typeface="Times New Roman" pitchFamily="18" charset="0"/>
            </a:endParaRPr>
          </a:p>
          <a:p>
            <a:pPr algn="just"/>
            <a:r>
              <a:rPr lang="en-US" sz="2000" b="1" dirty="0" smtClean="0">
                <a:latin typeface="Times New Roman" pitchFamily="18" charset="0"/>
                <a:cs typeface="Times New Roman" pitchFamily="18" charset="0"/>
              </a:rPr>
              <a:t>When </a:t>
            </a:r>
            <a:r>
              <a:rPr lang="en-US" sz="2000" b="1" dirty="0">
                <a:latin typeface="Times New Roman" pitchFamily="18" charset="0"/>
                <a:cs typeface="Times New Roman" pitchFamily="18" charset="0"/>
              </a:rPr>
              <a:t>your computer is turned on, the microprocessor gets the first instruction from the basic input/output system (</a:t>
            </a:r>
            <a:r>
              <a:rPr lang="en-US" sz="2000" b="1" u="sng" dirty="0">
                <a:latin typeface="Times New Roman" pitchFamily="18" charset="0"/>
                <a:cs typeface="Times New Roman" pitchFamily="18" charset="0"/>
                <a:hlinkClick r:id="rId5"/>
              </a:rPr>
              <a:t>BIOS</a:t>
            </a:r>
            <a:r>
              <a:rPr lang="en-US" sz="2000" b="1" dirty="0">
                <a:latin typeface="Times New Roman" pitchFamily="18" charset="0"/>
                <a:cs typeface="Times New Roman" pitchFamily="18" charset="0"/>
              </a:rPr>
              <a:t>) that comes with the computer as part of its </a:t>
            </a:r>
            <a:r>
              <a:rPr lang="en-US" sz="2000" b="1" u="sng" dirty="0">
                <a:latin typeface="Times New Roman" pitchFamily="18" charset="0"/>
                <a:cs typeface="Times New Roman" pitchFamily="18" charset="0"/>
                <a:hlinkClick r:id="rId6"/>
              </a:rPr>
              <a:t>memory</a:t>
            </a:r>
            <a:r>
              <a:rPr lang="en-US" sz="2000" b="1" dirty="0">
                <a:latin typeface="Times New Roman" pitchFamily="18" charset="0"/>
                <a:cs typeface="Times New Roman" pitchFamily="18" charset="0"/>
              </a:rPr>
              <a:t>. After that, either the BIOS, or the operating system that BIOS loads into computer memory, or an application program is "driving" the microprocessor, giving it instructions to perform.</a:t>
            </a:r>
          </a:p>
        </p:txBody>
      </p:sp>
      <p:pic>
        <p:nvPicPr>
          <p:cNvPr id="307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3710" r="3637" b="4268"/>
          <a:stretch/>
        </p:blipFill>
        <p:spPr bwMode="auto">
          <a:xfrm>
            <a:off x="5867400" y="1905000"/>
            <a:ext cx="2971799" cy="2822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94673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9800" y="228600"/>
            <a:ext cx="6019800" cy="646331"/>
          </a:xfrm>
          <a:prstGeom prst="rect">
            <a:avLst/>
          </a:prstGeom>
          <a:noFill/>
        </p:spPr>
        <p:txBody>
          <a:bodyPr wrap="square" rtlCol="0">
            <a:spAutoFit/>
          </a:bodyPr>
          <a:lstStyle/>
          <a:p>
            <a:r>
              <a:rPr lang="en-US" sz="3600" b="1" dirty="0" smtClean="0">
                <a:solidFill>
                  <a:schemeClr val="bg1"/>
                </a:solidFill>
                <a:latin typeface="Times New Roman" pitchFamily="18" charset="0"/>
                <a:cs typeface="Times New Roman" pitchFamily="18" charset="0"/>
              </a:rPr>
              <a:t>History </a:t>
            </a:r>
            <a:r>
              <a:rPr lang="en-US" sz="3600" b="1" dirty="0">
                <a:solidFill>
                  <a:schemeClr val="bg1"/>
                </a:solidFill>
                <a:latin typeface="Times New Roman" pitchFamily="18" charset="0"/>
                <a:cs typeface="Times New Roman" pitchFamily="18" charset="0"/>
              </a:rPr>
              <a:t>of microprocessor</a:t>
            </a:r>
          </a:p>
        </p:txBody>
      </p:sp>
      <p:pic>
        <p:nvPicPr>
          <p:cNvPr id="5" name="Picture 4"/>
          <p:cNvPicPr/>
          <p:nvPr/>
        </p:nvPicPr>
        <p:blipFill>
          <a:blip r:embed="rId2"/>
          <a:srcRect/>
          <a:stretch>
            <a:fillRect/>
          </a:stretch>
        </p:blipFill>
        <p:spPr bwMode="auto">
          <a:xfrm>
            <a:off x="6248400" y="3810000"/>
            <a:ext cx="2667000" cy="190500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6324600" y="1752600"/>
            <a:ext cx="2590800" cy="1925955"/>
          </a:xfrm>
          <a:prstGeom prst="rect">
            <a:avLst/>
          </a:prstGeom>
          <a:noFill/>
          <a:ln w="9525">
            <a:noFill/>
            <a:miter lim="800000"/>
            <a:headEnd/>
            <a:tailEnd/>
          </a:ln>
        </p:spPr>
      </p:pic>
      <p:sp>
        <p:nvSpPr>
          <p:cNvPr id="7" name="TextBox 6"/>
          <p:cNvSpPr txBox="1"/>
          <p:nvPr/>
        </p:nvSpPr>
        <p:spPr>
          <a:xfrm>
            <a:off x="609600" y="914400"/>
            <a:ext cx="8229600" cy="830997"/>
          </a:xfrm>
          <a:prstGeom prst="rect">
            <a:avLst/>
          </a:prstGeom>
          <a:noFill/>
        </p:spPr>
        <p:txBody>
          <a:bodyPr wrap="square" rtlCol="0">
            <a:spAutoFit/>
          </a:bodyPr>
          <a:lstStyle/>
          <a:p>
            <a:pPr algn="just"/>
            <a:r>
              <a:rPr lang="en-US" sz="2400" b="1" dirty="0">
                <a:solidFill>
                  <a:schemeClr val="accent1">
                    <a:lumMod val="20000"/>
                    <a:lumOff val="80000"/>
                  </a:schemeClr>
                </a:solidFill>
                <a:latin typeface="Times New Roman" pitchFamily="18" charset="0"/>
                <a:cs typeface="Times New Roman" pitchFamily="18" charset="0"/>
              </a:rPr>
              <a:t>The first microprocessor was introduced in 1971 by Intel Corp. </a:t>
            </a:r>
          </a:p>
        </p:txBody>
      </p:sp>
      <p:sp>
        <p:nvSpPr>
          <p:cNvPr id="8" name="TextBox 7"/>
          <p:cNvSpPr txBox="1"/>
          <p:nvPr/>
        </p:nvSpPr>
        <p:spPr>
          <a:xfrm>
            <a:off x="762000" y="1779687"/>
            <a:ext cx="5410200" cy="5078313"/>
          </a:xfrm>
          <a:prstGeom prst="rect">
            <a:avLst/>
          </a:prstGeom>
          <a:noFill/>
        </p:spPr>
        <p:txBody>
          <a:bodyPr wrap="square" rtlCol="0">
            <a:spAutoFit/>
          </a:bodyPr>
          <a:lstStyle/>
          <a:p>
            <a:pPr algn="just"/>
            <a:r>
              <a:rPr lang="en-US" b="1" u="sng" dirty="0">
                <a:latin typeface="Times New Roman" pitchFamily="18" charset="0"/>
                <a:cs typeface="Times New Roman" pitchFamily="18" charset="0"/>
              </a:rPr>
              <a:t>The 4004 Microprocessor(4 bit):</a:t>
            </a:r>
            <a:endParaRPr lang="en-US"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At first 4004 microprocessor was introduced on November 15, 1971.</a:t>
            </a:r>
          </a:p>
          <a:p>
            <a:pPr algn="just"/>
            <a:r>
              <a:rPr lang="en-US" b="1" dirty="0">
                <a:latin typeface="Times New Roman" pitchFamily="18" charset="0"/>
                <a:cs typeface="Times New Roman" pitchFamily="18" charset="0"/>
              </a:rPr>
              <a:t> </a:t>
            </a:r>
            <a:r>
              <a:rPr lang="en-US" b="1" u="sng" dirty="0">
                <a:latin typeface="Times New Roman" pitchFamily="18" charset="0"/>
                <a:cs typeface="Times New Roman" pitchFamily="18" charset="0"/>
              </a:rPr>
              <a:t>Performance:</a:t>
            </a:r>
            <a:r>
              <a:rPr lang="en-US" b="1" dirty="0">
                <a:latin typeface="Times New Roman" pitchFamily="18" charset="0"/>
                <a:cs typeface="Times New Roman" pitchFamily="18" charset="0"/>
              </a:rPr>
              <a:t> </a:t>
            </a:r>
          </a:p>
          <a:p>
            <a:pPr lvl="0" algn="just"/>
            <a:r>
              <a:rPr lang="en-US" b="1" dirty="0" smtClean="0">
                <a:latin typeface="Times New Roman" pitchFamily="18" charset="0"/>
                <a:cs typeface="Times New Roman" pitchFamily="18" charset="0"/>
              </a:rPr>
              <a:t>1. Ran </a:t>
            </a:r>
            <a:r>
              <a:rPr lang="en-US" b="1" dirty="0">
                <a:latin typeface="Times New Roman" pitchFamily="18" charset="0"/>
                <a:cs typeface="Times New Roman" pitchFamily="18" charset="0"/>
              </a:rPr>
              <a:t>at a clock speed of 108KHz (108,000 cycles per second, or just over one-tenth a megahertz).</a:t>
            </a:r>
          </a:p>
          <a:p>
            <a:pPr lvl="0" algn="just"/>
            <a:r>
              <a:rPr lang="en-US" b="1" dirty="0" smtClean="0">
                <a:latin typeface="Times New Roman" pitchFamily="18" charset="0"/>
                <a:cs typeface="Times New Roman" pitchFamily="18" charset="0"/>
              </a:rPr>
              <a:t>2. The </a:t>
            </a:r>
            <a:r>
              <a:rPr lang="en-US" b="1" dirty="0">
                <a:latin typeface="Times New Roman" pitchFamily="18" charset="0"/>
                <a:cs typeface="Times New Roman" pitchFamily="18" charset="0"/>
              </a:rPr>
              <a:t>4004 contained 2,300 transistors and was built on a 10-micron process.( This means that each line, trace, or transistor could be spaced about 10 microns (millionths of a meter) apart.</a:t>
            </a:r>
          </a:p>
          <a:p>
            <a:pPr lvl="0" algn="just"/>
            <a:r>
              <a:rPr lang="en-US" b="1" dirty="0" smtClean="0">
                <a:latin typeface="Times New Roman" pitchFamily="18" charset="0"/>
                <a:cs typeface="Times New Roman" pitchFamily="18" charset="0"/>
              </a:rPr>
              <a:t>3. Data </a:t>
            </a:r>
            <a:r>
              <a:rPr lang="en-US" b="1" dirty="0">
                <a:latin typeface="Times New Roman" pitchFamily="18" charset="0"/>
                <a:cs typeface="Times New Roman" pitchFamily="18" charset="0"/>
              </a:rPr>
              <a:t>was transferred 4 bits at a time and the maximum addressable memory was only 640 bytes.</a:t>
            </a:r>
          </a:p>
          <a:p>
            <a:pPr lvl="0" algn="just"/>
            <a:r>
              <a:rPr lang="en-US" b="1" dirty="0" smtClean="0">
                <a:latin typeface="Times New Roman" pitchFamily="18" charset="0"/>
                <a:cs typeface="Times New Roman" pitchFamily="18" charset="0"/>
              </a:rPr>
              <a:t>4. The </a:t>
            </a:r>
            <a:r>
              <a:rPr lang="en-US" b="1" dirty="0">
                <a:latin typeface="Times New Roman" pitchFamily="18" charset="0"/>
                <a:cs typeface="Times New Roman" pitchFamily="18" charset="0"/>
              </a:rPr>
              <a:t>4004 was designed for use in a calculator but proved to be useful for many other functions because of its inherent programmability. For example, the 4004 was used in traffic light controllers, blood analyzers, and even in the NASA Pioneer 10 deep space probe</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Tree>
    <p:extLst>
      <p:ext uri="{BB962C8B-B14F-4D97-AF65-F5344CB8AC3E}">
        <p14:creationId xmlns:p14="http://schemas.microsoft.com/office/powerpoint/2010/main" val="151774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584775"/>
          </a:xfrm>
          <a:prstGeom prst="rect">
            <a:avLst/>
          </a:prstGeom>
          <a:noFill/>
        </p:spPr>
        <p:txBody>
          <a:bodyPr wrap="square" rtlCol="0">
            <a:spAutoFit/>
          </a:bodyPr>
          <a:lstStyle/>
          <a:p>
            <a:pPr algn="just"/>
            <a:r>
              <a:rPr lang="en-US" sz="3200" b="1" dirty="0" smtClean="0">
                <a:solidFill>
                  <a:schemeClr val="bg1"/>
                </a:solidFill>
                <a:latin typeface="Times New Roman" pitchFamily="18" charset="0"/>
                <a:cs typeface="Times New Roman" pitchFamily="18" charset="0"/>
              </a:rPr>
              <a:t>History </a:t>
            </a:r>
            <a:r>
              <a:rPr lang="en-US" sz="3200" b="1" dirty="0">
                <a:solidFill>
                  <a:schemeClr val="bg1"/>
                </a:solidFill>
                <a:latin typeface="Times New Roman" pitchFamily="18" charset="0"/>
                <a:cs typeface="Times New Roman" pitchFamily="18" charset="0"/>
              </a:rPr>
              <a:t>of </a:t>
            </a:r>
            <a:r>
              <a:rPr lang="en-US" sz="3200" b="1" dirty="0" smtClean="0">
                <a:solidFill>
                  <a:schemeClr val="bg1"/>
                </a:solidFill>
                <a:latin typeface="Times New Roman" pitchFamily="18" charset="0"/>
                <a:cs typeface="Times New Roman" pitchFamily="18" charset="0"/>
              </a:rPr>
              <a:t>microprocessor (Continue)</a:t>
            </a:r>
            <a:endParaRPr lang="en-US" sz="3200" b="1" dirty="0">
              <a:solidFill>
                <a:schemeClr val="bg1"/>
              </a:solidFill>
              <a:latin typeface="Times New Roman" pitchFamily="18" charset="0"/>
              <a:cs typeface="Times New Roman" pitchFamily="18" charset="0"/>
            </a:endParaRPr>
          </a:p>
        </p:txBody>
      </p:sp>
      <p:pic>
        <p:nvPicPr>
          <p:cNvPr id="5" name="Picture 4"/>
          <p:cNvPicPr/>
          <p:nvPr/>
        </p:nvPicPr>
        <p:blipFill>
          <a:blip r:embed="rId2"/>
          <a:srcRect/>
          <a:stretch>
            <a:fillRect/>
          </a:stretch>
        </p:blipFill>
        <p:spPr bwMode="auto">
          <a:xfrm>
            <a:off x="5791200" y="4343400"/>
            <a:ext cx="2743200" cy="1830070"/>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5943600" y="1905000"/>
            <a:ext cx="2743200" cy="2133600"/>
          </a:xfrm>
          <a:prstGeom prst="rect">
            <a:avLst/>
          </a:prstGeom>
          <a:noFill/>
          <a:ln w="9525">
            <a:noFill/>
            <a:miter lim="800000"/>
            <a:headEnd/>
            <a:tailEnd/>
          </a:ln>
        </p:spPr>
      </p:pic>
      <p:sp>
        <p:nvSpPr>
          <p:cNvPr id="7" name="TextBox 6"/>
          <p:cNvSpPr txBox="1"/>
          <p:nvPr/>
        </p:nvSpPr>
        <p:spPr>
          <a:xfrm>
            <a:off x="685800" y="1447800"/>
            <a:ext cx="5181600" cy="1015663"/>
          </a:xfrm>
          <a:prstGeom prst="rect">
            <a:avLst/>
          </a:prstGeom>
          <a:noFill/>
        </p:spPr>
        <p:txBody>
          <a:bodyPr wrap="square" rtlCol="0">
            <a:spAutoFit/>
          </a:bodyPr>
          <a:lstStyle/>
          <a:p>
            <a:pPr algn="just"/>
            <a:r>
              <a:rPr lang="en-US" sz="2000" b="1" u="sng" dirty="0">
                <a:solidFill>
                  <a:schemeClr val="accent1">
                    <a:lumMod val="20000"/>
                    <a:lumOff val="80000"/>
                  </a:schemeClr>
                </a:solidFill>
                <a:latin typeface="Times New Roman" pitchFamily="18" charset="0"/>
                <a:cs typeface="Times New Roman" pitchFamily="18" charset="0"/>
              </a:rPr>
              <a:t>The 8008 Microprocessor(8 bit</a:t>
            </a:r>
            <a:r>
              <a:rPr lang="en-US" sz="2000" b="1" u="sng" dirty="0" smtClean="0">
                <a:solidFill>
                  <a:schemeClr val="accent1">
                    <a:lumMod val="20000"/>
                    <a:lumOff val="80000"/>
                  </a:schemeClr>
                </a:solidFill>
                <a:latin typeface="Times New Roman" pitchFamily="18" charset="0"/>
                <a:cs typeface="Times New Roman" pitchFamily="18" charset="0"/>
              </a:rPr>
              <a:t>)</a:t>
            </a:r>
            <a:endParaRPr lang="en-US" sz="2000" b="1" dirty="0">
              <a:solidFill>
                <a:schemeClr val="accent1">
                  <a:lumMod val="20000"/>
                  <a:lumOff val="80000"/>
                </a:schemeClr>
              </a:solidFill>
              <a:latin typeface="Times New Roman" pitchFamily="18" charset="0"/>
              <a:cs typeface="Times New Roman" pitchFamily="18" charset="0"/>
            </a:endParaRPr>
          </a:p>
          <a:p>
            <a:pPr algn="just"/>
            <a:r>
              <a:rPr lang="en-US" sz="2000" b="1" dirty="0">
                <a:solidFill>
                  <a:schemeClr val="accent1">
                    <a:lumMod val="20000"/>
                    <a:lumOff val="80000"/>
                  </a:schemeClr>
                </a:solidFill>
                <a:latin typeface="Times New Roman" pitchFamily="18" charset="0"/>
                <a:cs typeface="Times New Roman" pitchFamily="18" charset="0"/>
              </a:rPr>
              <a:t>In April 1972, Intel released the 8008 processor</a:t>
            </a:r>
            <a:r>
              <a:rPr lang="en-US" sz="2000" b="1" dirty="0" smtClean="0">
                <a:solidFill>
                  <a:schemeClr val="accent1">
                    <a:lumMod val="20000"/>
                    <a:lumOff val="80000"/>
                  </a:schemeClr>
                </a:solidFill>
                <a:latin typeface="Times New Roman" pitchFamily="18" charset="0"/>
                <a:cs typeface="Times New Roman" pitchFamily="18" charset="0"/>
              </a:rPr>
              <a:t>.</a:t>
            </a:r>
            <a:endParaRPr lang="en-US" sz="2000" b="1" dirty="0">
              <a:solidFill>
                <a:schemeClr val="accent1">
                  <a:lumMod val="20000"/>
                  <a:lumOff val="80000"/>
                </a:schemeClr>
              </a:solidFill>
              <a:latin typeface="Times New Roman" pitchFamily="18" charset="0"/>
              <a:cs typeface="Times New Roman" pitchFamily="18" charset="0"/>
            </a:endParaRPr>
          </a:p>
        </p:txBody>
      </p:sp>
      <p:sp>
        <p:nvSpPr>
          <p:cNvPr id="8" name="TextBox 7"/>
          <p:cNvSpPr txBox="1"/>
          <p:nvPr/>
        </p:nvSpPr>
        <p:spPr>
          <a:xfrm>
            <a:off x="685800" y="2743200"/>
            <a:ext cx="5105400" cy="3170099"/>
          </a:xfrm>
          <a:prstGeom prst="rect">
            <a:avLst/>
          </a:prstGeom>
          <a:noFill/>
        </p:spPr>
        <p:txBody>
          <a:bodyPr wrap="square" rtlCol="0">
            <a:spAutoFit/>
          </a:bodyPr>
          <a:lstStyle/>
          <a:p>
            <a:pPr algn="just"/>
            <a:r>
              <a:rPr lang="en-US" sz="2000" b="1" u="sng" dirty="0">
                <a:latin typeface="Times New Roman" pitchFamily="18" charset="0"/>
                <a:cs typeface="Times New Roman" pitchFamily="18" charset="0"/>
              </a:rPr>
              <a:t>Performance: </a:t>
            </a:r>
            <a:endParaRPr lang="en-US" sz="2000" b="1" dirty="0">
              <a:latin typeface="Times New Roman" pitchFamily="18" charset="0"/>
              <a:cs typeface="Times New Roman" pitchFamily="18" charset="0"/>
            </a:endParaRPr>
          </a:p>
          <a:p>
            <a:pPr lvl="0" algn="just"/>
            <a:r>
              <a:rPr lang="en-US" sz="2000" b="1" dirty="0">
                <a:latin typeface="Times New Roman" pitchFamily="18" charset="0"/>
                <a:cs typeface="Times New Roman" pitchFamily="18" charset="0"/>
              </a:rPr>
              <a:t> </a:t>
            </a:r>
            <a:r>
              <a:rPr lang="en-US" sz="2000" b="1" dirty="0" smtClean="0">
                <a:latin typeface="Times New Roman" pitchFamily="18" charset="0"/>
                <a:cs typeface="Times New Roman" pitchFamily="18" charset="0"/>
              </a:rPr>
              <a:t>1. Ran </a:t>
            </a:r>
            <a:r>
              <a:rPr lang="en-US" sz="2000" b="1" dirty="0">
                <a:latin typeface="Times New Roman" pitchFamily="18" charset="0"/>
                <a:cs typeface="Times New Roman" pitchFamily="18" charset="0"/>
              </a:rPr>
              <a:t>at a clock speed of 200KHz (0.2MHz).</a:t>
            </a:r>
          </a:p>
          <a:p>
            <a:pPr lvl="0" algn="just"/>
            <a:r>
              <a:rPr lang="en-US" sz="2000" b="1" dirty="0" smtClean="0">
                <a:latin typeface="Times New Roman" pitchFamily="18" charset="0"/>
                <a:cs typeface="Times New Roman" pitchFamily="18" charset="0"/>
              </a:rPr>
              <a:t>2. The </a:t>
            </a:r>
            <a:r>
              <a:rPr lang="en-US" sz="2000" b="1" dirty="0">
                <a:latin typeface="Times New Roman" pitchFamily="18" charset="0"/>
                <a:cs typeface="Times New Roman" pitchFamily="18" charset="0"/>
              </a:rPr>
              <a:t>8008 processor contained 3,500 transistors and was built on the same 10-micron process as the previous processor.</a:t>
            </a:r>
          </a:p>
          <a:p>
            <a:pPr lvl="0" algn="just"/>
            <a:r>
              <a:rPr lang="en-US" sz="2000" b="1" dirty="0" smtClean="0">
                <a:latin typeface="Times New Roman" pitchFamily="18" charset="0"/>
                <a:cs typeface="Times New Roman" pitchFamily="18" charset="0"/>
              </a:rPr>
              <a:t>3. It </a:t>
            </a:r>
            <a:r>
              <a:rPr lang="en-US" sz="2000" b="1" dirty="0">
                <a:latin typeface="Times New Roman" pitchFamily="18" charset="0"/>
                <a:cs typeface="Times New Roman" pitchFamily="18" charset="0"/>
              </a:rPr>
              <a:t>had an 8-bit data bus.( which meant it could move data 8 bits at a time—twice as much as the previous chip.)</a:t>
            </a:r>
          </a:p>
          <a:p>
            <a:pPr lvl="0" algn="just"/>
            <a:r>
              <a:rPr lang="en-US" sz="2000" b="1" dirty="0" smtClean="0">
                <a:latin typeface="Times New Roman" pitchFamily="18" charset="0"/>
                <a:cs typeface="Times New Roman" pitchFamily="18" charset="0"/>
              </a:rPr>
              <a:t>4. It </a:t>
            </a:r>
            <a:r>
              <a:rPr lang="en-US" sz="2000" b="1" dirty="0">
                <a:latin typeface="Times New Roman" pitchFamily="18" charset="0"/>
                <a:cs typeface="Times New Roman" pitchFamily="18" charset="0"/>
              </a:rPr>
              <a:t>could also address more memory, up to 16KB. </a:t>
            </a:r>
          </a:p>
        </p:txBody>
      </p:sp>
    </p:spTree>
    <p:extLst>
      <p:ext uri="{BB962C8B-B14F-4D97-AF65-F5344CB8AC3E}">
        <p14:creationId xmlns:p14="http://schemas.microsoft.com/office/powerpoint/2010/main" val="1823159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1600200" y="990600"/>
            <a:ext cx="5181600" cy="1015663"/>
          </a:xfrm>
          <a:prstGeom prst="rect">
            <a:avLst/>
          </a:prstGeom>
          <a:noFill/>
        </p:spPr>
        <p:txBody>
          <a:bodyPr wrap="square" rtlCol="0">
            <a:spAutoFit/>
          </a:bodyPr>
          <a:lstStyle/>
          <a:p>
            <a:r>
              <a:rPr lang="en-US" sz="2000" b="1" u="sng" dirty="0">
                <a:latin typeface="Times New Roman" pitchFamily="18" charset="0"/>
                <a:cs typeface="Times New Roman" pitchFamily="18" charset="0"/>
              </a:rPr>
              <a:t>The 8080 Microprocessor(8 bit)::</a:t>
            </a:r>
            <a:endParaRPr lang="en-US" sz="2000" b="1" dirty="0">
              <a:latin typeface="Times New Roman" pitchFamily="18" charset="0"/>
              <a:cs typeface="Times New Roman" pitchFamily="18" charset="0"/>
            </a:endParaRPr>
          </a:p>
          <a:p>
            <a:r>
              <a:rPr lang="en-US" sz="2000" b="1" dirty="0">
                <a:latin typeface="Times New Roman" pitchFamily="18" charset="0"/>
                <a:cs typeface="Times New Roman" pitchFamily="18" charset="0"/>
              </a:rPr>
              <a:t>In April 1974, The 8080 microprocessor was released.</a:t>
            </a:r>
          </a:p>
        </p:txBody>
      </p:sp>
      <p:sp>
        <p:nvSpPr>
          <p:cNvPr id="6" name="TextBox 5"/>
          <p:cNvSpPr txBox="1"/>
          <p:nvPr/>
        </p:nvSpPr>
        <p:spPr>
          <a:xfrm>
            <a:off x="1066800" y="2209800"/>
            <a:ext cx="4343400" cy="4401205"/>
          </a:xfrm>
          <a:prstGeom prst="rect">
            <a:avLst/>
          </a:prstGeom>
          <a:noFill/>
        </p:spPr>
        <p:txBody>
          <a:bodyPr wrap="square" rtlCol="0">
            <a:spAutoFit/>
          </a:bodyPr>
          <a:lstStyle/>
          <a:p>
            <a:pPr algn="just"/>
            <a:r>
              <a:rPr lang="en-US" sz="2000" b="1" u="sng" dirty="0">
                <a:latin typeface="Times New Roman" pitchFamily="18" charset="0"/>
                <a:cs typeface="Times New Roman" pitchFamily="18" charset="0"/>
              </a:rPr>
              <a:t>Performance:</a:t>
            </a:r>
            <a:endParaRPr lang="en-US" sz="2000" b="1" dirty="0">
              <a:latin typeface="Times New Roman" pitchFamily="18" charset="0"/>
              <a:cs typeface="Times New Roman" pitchFamily="18" charset="0"/>
            </a:endParaRPr>
          </a:p>
          <a:p>
            <a:pPr lvl="0" algn="just"/>
            <a:r>
              <a:rPr lang="en-US" sz="2000" b="1" dirty="0" smtClean="0">
                <a:latin typeface="Times New Roman" pitchFamily="18" charset="0"/>
                <a:cs typeface="Times New Roman" pitchFamily="18" charset="0"/>
              </a:rPr>
              <a:t>1. Running </a:t>
            </a:r>
            <a:r>
              <a:rPr lang="en-US" sz="2000" b="1" dirty="0">
                <a:latin typeface="Times New Roman" pitchFamily="18" charset="0"/>
                <a:cs typeface="Times New Roman" pitchFamily="18" charset="0"/>
              </a:rPr>
              <a:t>at a clock rate of 2MHz.</a:t>
            </a:r>
          </a:p>
          <a:p>
            <a:pPr lvl="0" algn="just"/>
            <a:r>
              <a:rPr lang="en-US" sz="2000" b="1" dirty="0" smtClean="0">
                <a:latin typeface="Times New Roman" pitchFamily="18" charset="0"/>
                <a:cs typeface="Times New Roman" pitchFamily="18" charset="0"/>
              </a:rPr>
              <a:t>2. Due </a:t>
            </a:r>
            <a:r>
              <a:rPr lang="en-US" sz="2000" b="1" dirty="0">
                <a:latin typeface="Times New Roman" pitchFamily="18" charset="0"/>
                <a:cs typeface="Times New Roman" pitchFamily="18" charset="0"/>
              </a:rPr>
              <a:t>mostly to the faster clock rate.</a:t>
            </a:r>
          </a:p>
          <a:p>
            <a:pPr lvl="0" algn="just"/>
            <a:r>
              <a:rPr lang="en-US" sz="2000" b="1" dirty="0" smtClean="0">
                <a:latin typeface="Times New Roman" pitchFamily="18" charset="0"/>
                <a:cs typeface="Times New Roman" pitchFamily="18" charset="0"/>
              </a:rPr>
              <a:t>3. The </a:t>
            </a:r>
            <a:r>
              <a:rPr lang="en-US" sz="2000" b="1" dirty="0">
                <a:latin typeface="Times New Roman" pitchFamily="18" charset="0"/>
                <a:cs typeface="Times New Roman" pitchFamily="18" charset="0"/>
              </a:rPr>
              <a:t>8080 chip contained 6,000 transistors and was built on a 6-micron process.</a:t>
            </a:r>
          </a:p>
          <a:p>
            <a:pPr lvl="0" algn="just"/>
            <a:r>
              <a:rPr lang="en-US" sz="2000" b="1" dirty="0" smtClean="0">
                <a:latin typeface="Times New Roman" pitchFamily="18" charset="0"/>
                <a:cs typeface="Times New Roman" pitchFamily="18" charset="0"/>
              </a:rPr>
              <a:t>4. Similar </a:t>
            </a:r>
            <a:r>
              <a:rPr lang="en-US" sz="2000" b="1" dirty="0">
                <a:latin typeface="Times New Roman" pitchFamily="18" charset="0"/>
                <a:cs typeface="Times New Roman" pitchFamily="18" charset="0"/>
              </a:rPr>
              <a:t>to the previous chip, the 8080 had an 8-bit data bus, so it could transfer 8 bits of data at a time.</a:t>
            </a:r>
          </a:p>
          <a:p>
            <a:pPr lvl="0" algn="just"/>
            <a:r>
              <a:rPr lang="en-US" sz="2000" b="1" dirty="0" smtClean="0">
                <a:latin typeface="Times New Roman" pitchFamily="18" charset="0"/>
                <a:cs typeface="Times New Roman" pitchFamily="18" charset="0"/>
              </a:rPr>
              <a:t>5. The </a:t>
            </a:r>
            <a:r>
              <a:rPr lang="en-US" sz="2000" b="1" dirty="0">
                <a:latin typeface="Times New Roman" pitchFamily="18" charset="0"/>
                <a:cs typeface="Times New Roman" pitchFamily="18" charset="0"/>
              </a:rPr>
              <a:t>8080 could address up to 64KB of memory, significantly more than the previous chip.</a:t>
            </a:r>
          </a:p>
          <a:p>
            <a:pPr algn="just"/>
            <a:r>
              <a:rPr lang="en-US" sz="2000" b="1" dirty="0">
                <a:latin typeface="Times New Roman" pitchFamily="18" charset="0"/>
                <a:cs typeface="Times New Roman" pitchFamily="18" charset="0"/>
              </a:rPr>
              <a:t>N.B: In the next different version of 8080 processor was invented</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6019800" y="1676400"/>
            <a:ext cx="2590800" cy="1905000"/>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791200" y="3886200"/>
            <a:ext cx="2743200" cy="1981200"/>
          </a:xfrm>
          <a:prstGeom prst="rect">
            <a:avLst/>
          </a:prstGeom>
          <a:noFill/>
          <a:ln w="9525">
            <a:noFill/>
            <a:miter lim="800000"/>
            <a:headEnd/>
            <a:tailEnd/>
          </a:ln>
        </p:spPr>
      </p:pic>
    </p:spTree>
    <p:extLst>
      <p:ext uri="{BB962C8B-B14F-4D97-AF65-F5344CB8AC3E}">
        <p14:creationId xmlns:p14="http://schemas.microsoft.com/office/powerpoint/2010/main" val="1482867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914400" y="990600"/>
            <a:ext cx="4457700" cy="707886"/>
          </a:xfrm>
          <a:prstGeom prst="rect">
            <a:avLst/>
          </a:prstGeom>
          <a:noFill/>
        </p:spPr>
        <p:txBody>
          <a:bodyPr wrap="square" rtlCol="0">
            <a:spAutoFit/>
          </a:bodyPr>
          <a:lstStyle/>
          <a:p>
            <a:r>
              <a:rPr lang="en-US" sz="2000" b="1" u="sng" dirty="0">
                <a:latin typeface="Times New Roman" pitchFamily="18" charset="0"/>
                <a:cs typeface="Times New Roman" pitchFamily="18" charset="0"/>
              </a:rPr>
              <a:t>The 8086 Microprocessor(16 bit): </a:t>
            </a:r>
          </a:p>
          <a:p>
            <a:r>
              <a:rPr lang="en-US" sz="2000" b="1" dirty="0">
                <a:latin typeface="Times New Roman" pitchFamily="18" charset="0"/>
                <a:cs typeface="Times New Roman" pitchFamily="18" charset="0"/>
              </a:rPr>
              <a:t>Intel introduced the 8086 in June 1978.</a:t>
            </a:r>
          </a:p>
        </p:txBody>
      </p:sp>
      <p:sp>
        <p:nvSpPr>
          <p:cNvPr id="6" name="TextBox 5"/>
          <p:cNvSpPr txBox="1"/>
          <p:nvPr/>
        </p:nvSpPr>
        <p:spPr>
          <a:xfrm>
            <a:off x="838200" y="1981200"/>
            <a:ext cx="4648200" cy="4401205"/>
          </a:xfrm>
          <a:prstGeom prst="rect">
            <a:avLst/>
          </a:prstGeom>
          <a:noFill/>
        </p:spPr>
        <p:txBody>
          <a:bodyPr wrap="square" rtlCol="0">
            <a:spAutoFit/>
          </a:bodyPr>
          <a:lstStyle/>
          <a:p>
            <a:pPr algn="just"/>
            <a:r>
              <a:rPr lang="en-US" sz="2000" b="1" u="sng" dirty="0">
                <a:latin typeface="Times New Roman" pitchFamily="18" charset="0"/>
                <a:cs typeface="Times New Roman" pitchFamily="18" charset="0"/>
              </a:rPr>
              <a:t>Performance:</a:t>
            </a:r>
            <a:endParaRPr lang="en-US" sz="2000" b="1" dirty="0">
              <a:latin typeface="Times New Roman" pitchFamily="18" charset="0"/>
              <a:cs typeface="Times New Roman" pitchFamily="18" charset="0"/>
            </a:endParaRPr>
          </a:p>
          <a:p>
            <a:pPr algn="just"/>
            <a:r>
              <a:rPr lang="en-US" sz="2000" b="1" dirty="0">
                <a:latin typeface="Times New Roman" pitchFamily="18" charset="0"/>
                <a:cs typeface="Times New Roman" pitchFamily="18" charset="0"/>
              </a:rPr>
              <a:t>The 8086 chip brought with it the original x86 instruction set that is still present in current x86-compatible chips such as the Pentium 4</a:t>
            </a:r>
            <a:r>
              <a:rPr lang="en-US" sz="2000" b="1" dirty="0" smtClean="0">
                <a:latin typeface="Times New Roman" pitchFamily="18" charset="0"/>
                <a:cs typeface="Times New Roman" pitchFamily="18" charset="0"/>
              </a:rPr>
              <a:t>.</a:t>
            </a:r>
          </a:p>
          <a:p>
            <a:pPr algn="just"/>
            <a:endParaRPr lang="en-US" sz="2000" b="1" dirty="0">
              <a:latin typeface="Times New Roman" pitchFamily="18" charset="0"/>
              <a:cs typeface="Times New Roman" pitchFamily="18" charset="0"/>
            </a:endParaRPr>
          </a:p>
          <a:p>
            <a:pPr lvl="0" algn="just"/>
            <a:r>
              <a:rPr lang="en-US" sz="2000" b="1" dirty="0" smtClean="0">
                <a:latin typeface="Times New Roman" pitchFamily="18" charset="0"/>
                <a:cs typeface="Times New Roman" pitchFamily="18" charset="0"/>
              </a:rPr>
              <a:t>1. The </a:t>
            </a:r>
            <a:r>
              <a:rPr lang="en-US" sz="2000" b="1" dirty="0">
                <a:latin typeface="Times New Roman" pitchFamily="18" charset="0"/>
                <a:cs typeface="Times New Roman" pitchFamily="18" charset="0"/>
              </a:rPr>
              <a:t>8086 was a full 16-bit design with 16-bit internal registers and a 16-bit data bus.</a:t>
            </a:r>
          </a:p>
          <a:p>
            <a:pPr lvl="0" algn="just"/>
            <a:r>
              <a:rPr lang="en-US" sz="2000" b="1" dirty="0" smtClean="0">
                <a:latin typeface="Times New Roman" pitchFamily="18" charset="0"/>
                <a:cs typeface="Times New Roman" pitchFamily="18" charset="0"/>
              </a:rPr>
              <a:t>2. The </a:t>
            </a:r>
            <a:r>
              <a:rPr lang="en-US" sz="2000" b="1" dirty="0">
                <a:latin typeface="Times New Roman" pitchFamily="18" charset="0"/>
                <a:cs typeface="Times New Roman" pitchFamily="18" charset="0"/>
              </a:rPr>
              <a:t>8086 contained 29,000 transistors and initially ran at up to 5MHz.</a:t>
            </a:r>
          </a:p>
          <a:p>
            <a:pPr lvl="0" algn="just"/>
            <a:r>
              <a:rPr lang="en-US" sz="2000" b="1" dirty="0" smtClean="0">
                <a:latin typeface="Times New Roman" pitchFamily="18" charset="0"/>
                <a:cs typeface="Times New Roman" pitchFamily="18" charset="0"/>
              </a:rPr>
              <a:t>3. The </a:t>
            </a:r>
            <a:r>
              <a:rPr lang="en-US" sz="2000" b="1" dirty="0">
                <a:latin typeface="Times New Roman" pitchFamily="18" charset="0"/>
                <a:cs typeface="Times New Roman" pitchFamily="18" charset="0"/>
              </a:rPr>
              <a:t>chip also used 20-bit addressing, so it could directly address up to 1MB of memory</a:t>
            </a:r>
            <a:r>
              <a:rPr lang="en-US" sz="2000" b="1"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5638800" y="1524000"/>
            <a:ext cx="2853055" cy="2174875"/>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715000" y="4343400"/>
            <a:ext cx="2743200" cy="2057400"/>
          </a:xfrm>
          <a:prstGeom prst="rect">
            <a:avLst/>
          </a:prstGeom>
          <a:noFill/>
          <a:ln w="9525">
            <a:noFill/>
            <a:miter lim="800000"/>
            <a:headEnd/>
            <a:tailEnd/>
          </a:ln>
        </p:spPr>
      </p:pic>
    </p:spTree>
    <p:extLst>
      <p:ext uri="{BB962C8B-B14F-4D97-AF65-F5344CB8AC3E}">
        <p14:creationId xmlns:p14="http://schemas.microsoft.com/office/powerpoint/2010/main" val="21505387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228600"/>
            <a:ext cx="7239000" cy="646331"/>
          </a:xfrm>
          <a:prstGeom prst="rect">
            <a:avLst/>
          </a:prstGeom>
          <a:noFill/>
        </p:spPr>
        <p:txBody>
          <a:bodyPr wrap="square" rtlCol="0">
            <a:spAutoFit/>
          </a:bodyPr>
          <a:lstStyle/>
          <a:p>
            <a:pPr algn="just"/>
            <a:r>
              <a:rPr lang="en-US" sz="3600" dirty="0" smtClean="0">
                <a:solidFill>
                  <a:schemeClr val="bg1"/>
                </a:solidFill>
                <a:latin typeface="Times New Roman" pitchFamily="18" charset="0"/>
                <a:cs typeface="Times New Roman" pitchFamily="18" charset="0"/>
              </a:rPr>
              <a:t>History </a:t>
            </a:r>
            <a:r>
              <a:rPr lang="en-US" sz="3600" dirty="0">
                <a:solidFill>
                  <a:schemeClr val="bg1"/>
                </a:solidFill>
                <a:latin typeface="Times New Roman" pitchFamily="18" charset="0"/>
                <a:cs typeface="Times New Roman" pitchFamily="18" charset="0"/>
              </a:rPr>
              <a:t>of </a:t>
            </a:r>
            <a:r>
              <a:rPr lang="en-US" sz="3600" dirty="0" smtClean="0">
                <a:solidFill>
                  <a:schemeClr val="bg1"/>
                </a:solidFill>
                <a:latin typeface="Times New Roman" pitchFamily="18" charset="0"/>
                <a:cs typeface="Times New Roman" pitchFamily="18" charset="0"/>
              </a:rPr>
              <a:t>microprocessor (Continue)</a:t>
            </a:r>
            <a:endParaRPr lang="en-US" sz="3600" dirty="0">
              <a:solidFill>
                <a:schemeClr val="bg1"/>
              </a:solidFill>
              <a:latin typeface="Times New Roman" pitchFamily="18" charset="0"/>
              <a:cs typeface="Times New Roman" pitchFamily="18" charset="0"/>
            </a:endParaRPr>
          </a:p>
        </p:txBody>
      </p:sp>
      <p:sp>
        <p:nvSpPr>
          <p:cNvPr id="5" name="TextBox 4"/>
          <p:cNvSpPr txBox="1"/>
          <p:nvPr/>
        </p:nvSpPr>
        <p:spPr>
          <a:xfrm>
            <a:off x="228600" y="857071"/>
            <a:ext cx="8686800" cy="1200329"/>
          </a:xfrm>
          <a:prstGeom prst="rect">
            <a:avLst/>
          </a:prstGeom>
          <a:noFill/>
        </p:spPr>
        <p:txBody>
          <a:bodyPr wrap="square" rtlCol="0">
            <a:spAutoFit/>
          </a:bodyPr>
          <a:lstStyle/>
          <a:p>
            <a:r>
              <a:rPr lang="en-US" b="1" u="sng" dirty="0">
                <a:latin typeface="Times New Roman" pitchFamily="18" charset="0"/>
                <a:cs typeface="Times New Roman" pitchFamily="18" charset="0"/>
              </a:rPr>
              <a:t>The 8088 Microprocessor(32 bit):</a:t>
            </a:r>
            <a:r>
              <a:rPr lang="en-US" b="1" dirty="0">
                <a:latin typeface="Times New Roman" pitchFamily="18" charset="0"/>
                <a:cs typeface="Times New Roman" pitchFamily="18" charset="0"/>
              </a:rPr>
              <a:t> </a:t>
            </a:r>
          </a:p>
          <a:p>
            <a:r>
              <a:rPr lang="en-US" b="1" dirty="0">
                <a:latin typeface="Times New Roman" pitchFamily="18" charset="0"/>
                <a:cs typeface="Times New Roman" pitchFamily="18" charset="0"/>
              </a:rPr>
              <a:t>Although the 8086 was a great chip, it was expensive at the time and more importantly required expensive 16-bit board designs. To help bring costs down, in 1979 Intel released what some called a crippled version of the 8086 called the 8088.</a:t>
            </a:r>
          </a:p>
        </p:txBody>
      </p:sp>
      <p:sp>
        <p:nvSpPr>
          <p:cNvPr id="6" name="TextBox 5"/>
          <p:cNvSpPr txBox="1"/>
          <p:nvPr/>
        </p:nvSpPr>
        <p:spPr>
          <a:xfrm>
            <a:off x="914400" y="2333685"/>
            <a:ext cx="4419600" cy="4524315"/>
          </a:xfrm>
          <a:prstGeom prst="rect">
            <a:avLst/>
          </a:prstGeom>
          <a:noFill/>
        </p:spPr>
        <p:txBody>
          <a:bodyPr wrap="square" numCol="1" rtlCol="0">
            <a:spAutoFit/>
          </a:bodyPr>
          <a:lstStyle/>
          <a:p>
            <a:pPr algn="just"/>
            <a:r>
              <a:rPr lang="en-US" b="1" u="sng" dirty="0">
                <a:latin typeface="Times New Roman" pitchFamily="18" charset="0"/>
                <a:cs typeface="Times New Roman" pitchFamily="18" charset="0"/>
              </a:rPr>
              <a:t>Performance:</a:t>
            </a:r>
            <a:r>
              <a:rPr lang="en-US" b="1" dirty="0">
                <a:latin typeface="Times New Roman" pitchFamily="18" charset="0"/>
                <a:cs typeface="Times New Roman" pitchFamily="18" charset="0"/>
              </a:rPr>
              <a:t> </a:t>
            </a:r>
          </a:p>
          <a:p>
            <a:pPr algn="just"/>
            <a:r>
              <a:rPr lang="en-US" b="1" dirty="0">
                <a:latin typeface="Times New Roman" pitchFamily="18" charset="0"/>
                <a:cs typeface="Times New Roman" pitchFamily="18" charset="0"/>
              </a:rPr>
              <a:t>The 8088 processor used the same internal core as the 8086, had the same 16-bit registers, and could address the same 1MB of memory, but the external data bus was reduced to 8 bits. These reasons are why IBM chose the 8088 instead of the 8086 for the first PC.</a:t>
            </a:r>
          </a:p>
          <a:p>
            <a:pPr algn="just"/>
            <a:r>
              <a:rPr lang="en-US" b="1" dirty="0">
                <a:latin typeface="Times New Roman" pitchFamily="18" charset="0"/>
                <a:cs typeface="Times New Roman" pitchFamily="18" charset="0"/>
              </a:rPr>
              <a:t>Intel's 32-bit architecture dates to 1985 and it took a full 10 years for 32-bit mainstream OS (Windows 95) and another 6 years for the mainstream to shift to a fully 32-bit environment for the OS and drivers (Windows XP).</a:t>
            </a:r>
          </a:p>
          <a:p>
            <a:pPr algn="just"/>
            <a:r>
              <a:rPr lang="en-US" b="1" dirty="0">
                <a:latin typeface="Times New Roman" pitchFamily="18" charset="0"/>
                <a:cs typeface="Times New Roman" pitchFamily="18" charset="0"/>
              </a:rPr>
              <a:t>That is why 16 years is a lifetime in technology</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pic>
        <p:nvPicPr>
          <p:cNvPr id="7" name="Picture 6"/>
          <p:cNvPicPr/>
          <p:nvPr/>
        </p:nvPicPr>
        <p:blipFill>
          <a:blip r:embed="rId2"/>
          <a:srcRect/>
          <a:stretch>
            <a:fillRect/>
          </a:stretch>
        </p:blipFill>
        <p:spPr bwMode="auto">
          <a:xfrm>
            <a:off x="5562600" y="2133600"/>
            <a:ext cx="3198495" cy="1993265"/>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562600" y="4343400"/>
            <a:ext cx="2946256" cy="1857375"/>
          </a:xfrm>
          <a:prstGeom prst="rect">
            <a:avLst/>
          </a:prstGeom>
          <a:noFill/>
          <a:ln w="9525">
            <a:noFill/>
            <a:miter lim="800000"/>
            <a:headEnd/>
            <a:tailEnd/>
          </a:ln>
        </p:spPr>
      </p:pic>
    </p:spTree>
    <p:extLst>
      <p:ext uri="{BB962C8B-B14F-4D97-AF65-F5344CB8AC3E}">
        <p14:creationId xmlns:p14="http://schemas.microsoft.com/office/powerpoint/2010/main" val="36380437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499</TotalTime>
  <Words>1456</Words>
  <Application>Microsoft Office PowerPoint</Application>
  <PresentationFormat>On-screen Show (4:3)</PresentationFormat>
  <Paragraphs>141</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79</cp:revision>
  <dcterms:created xsi:type="dcterms:W3CDTF">2016-04-27T14:58:25Z</dcterms:created>
  <dcterms:modified xsi:type="dcterms:W3CDTF">2016-05-02T06:32:49Z</dcterms:modified>
</cp:coreProperties>
</file>